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5"/>
  </p:notesMasterIdLst>
  <p:handoutMasterIdLst>
    <p:handoutMasterId r:id="rId26"/>
  </p:handoutMasterIdLst>
  <p:sldIdLst>
    <p:sldId id="256" r:id="rId2"/>
    <p:sldId id="446" r:id="rId3"/>
    <p:sldId id="351" r:id="rId4"/>
    <p:sldId id="447" r:id="rId5"/>
    <p:sldId id="355" r:id="rId6"/>
    <p:sldId id="448" r:id="rId7"/>
    <p:sldId id="436" r:id="rId8"/>
    <p:sldId id="442" r:id="rId9"/>
    <p:sldId id="438" r:id="rId10"/>
    <p:sldId id="458" r:id="rId11"/>
    <p:sldId id="459" r:id="rId12"/>
    <p:sldId id="444" r:id="rId13"/>
    <p:sldId id="445" r:id="rId14"/>
    <p:sldId id="454" r:id="rId15"/>
    <p:sldId id="449" r:id="rId16"/>
    <p:sldId id="450" r:id="rId17"/>
    <p:sldId id="451" r:id="rId18"/>
    <p:sldId id="453" r:id="rId19"/>
    <p:sldId id="455" r:id="rId20"/>
    <p:sldId id="460" r:id="rId21"/>
    <p:sldId id="369" r:id="rId22"/>
    <p:sldId id="385" r:id="rId23"/>
    <p:sldId id="457" r:id="rId24"/>
  </p:sldIdLst>
  <p:sldSz cx="12192000" cy="6858000"/>
  <p:notesSz cx="6954838"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30">
          <p15:clr>
            <a:srgbClr val="A4A3A4"/>
          </p15:clr>
        </p15:guide>
        <p15:guide id="2" pos="3840">
          <p15:clr>
            <a:srgbClr val="A4A3A4"/>
          </p15:clr>
        </p15:guide>
      </p15:sldGuideLst>
    </p:ext>
    <p:ext uri="{2D200454-40CA-4A62-9FC3-DE9A4176ACB9}">
      <p15:notesGuideLst xmlns:p15="http://schemas.microsoft.com/office/powerpoint/2012/main">
        <p15:guide id="1" orient="horz" pos="3027">
          <p15:clr>
            <a:srgbClr val="A4A3A4"/>
          </p15:clr>
        </p15:guide>
        <p15:guide id="2" pos="219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7817"/>
    <a:srgbClr val="02913F"/>
    <a:srgbClr val="FF66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47" autoAdjust="0"/>
    <p:restoredTop sz="94660"/>
  </p:normalViewPr>
  <p:slideViewPr>
    <p:cSldViewPr snapToGrid="0">
      <p:cViewPr varScale="1">
        <p:scale>
          <a:sx n="69" d="100"/>
          <a:sy n="69" d="100"/>
        </p:scale>
        <p:origin x="672" y="66"/>
      </p:cViewPr>
      <p:guideLst>
        <p:guide orient="horz" pos="2230"/>
        <p:guide pos="3840"/>
      </p:guideLst>
    </p:cSldViewPr>
  </p:slideViewPr>
  <p:notesTextViewPr>
    <p:cViewPr>
      <p:scale>
        <a:sx n="1" d="1"/>
        <a:sy n="1" d="1"/>
      </p:scale>
      <p:origin x="0" y="0"/>
    </p:cViewPr>
  </p:notesTextViewPr>
  <p:notesViewPr>
    <p:cSldViewPr snapToGrid="0">
      <p:cViewPr varScale="1">
        <p:scale>
          <a:sx n="55" d="100"/>
          <a:sy n="55" d="100"/>
        </p:scale>
        <p:origin x="-2892" y="-84"/>
      </p:cViewPr>
      <p:guideLst>
        <p:guide orient="horz" pos="3027"/>
        <p:guide pos="219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7072"/>
          </a:xfrm>
          <a:prstGeom prst="rect">
            <a:avLst/>
          </a:prstGeom>
        </p:spPr>
        <p:txBody>
          <a:bodyPr vert="horz" lIns="92930" tIns="46465" rIns="92930" bIns="46465" rtlCol="0"/>
          <a:lstStyle>
            <a:lvl1pPr algn="l">
              <a:defRPr sz="1200"/>
            </a:lvl1pPr>
          </a:lstStyle>
          <a:p>
            <a:endParaRPr lang="en-US"/>
          </a:p>
        </p:txBody>
      </p:sp>
      <p:sp>
        <p:nvSpPr>
          <p:cNvPr id="3" name="Date Placeholder 2"/>
          <p:cNvSpPr>
            <a:spLocks noGrp="1"/>
          </p:cNvSpPr>
          <p:nvPr>
            <p:ph type="dt" sz="quarter" idx="1"/>
          </p:nvPr>
        </p:nvSpPr>
        <p:spPr>
          <a:xfrm>
            <a:off x="3939466" y="0"/>
            <a:ext cx="3013763" cy="467072"/>
          </a:xfrm>
          <a:prstGeom prst="rect">
            <a:avLst/>
          </a:prstGeom>
        </p:spPr>
        <p:txBody>
          <a:bodyPr vert="horz" lIns="92930" tIns="46465" rIns="92930" bIns="46465" rtlCol="0"/>
          <a:lstStyle>
            <a:lvl1pPr algn="r">
              <a:defRPr sz="1200"/>
            </a:lvl1pPr>
          </a:lstStyle>
          <a:p>
            <a:fld id="{938537A3-A6F7-4783-BDB6-7DC0BEEEEEC0}" type="datetimeFigureOut">
              <a:rPr lang="en-US" smtClean="0"/>
              <a:t>1/22/2022</a:t>
            </a:fld>
            <a:endParaRPr lang="en-US"/>
          </a:p>
        </p:txBody>
      </p:sp>
      <p:sp>
        <p:nvSpPr>
          <p:cNvPr id="4" name="Footer Placeholder 3"/>
          <p:cNvSpPr>
            <a:spLocks noGrp="1"/>
          </p:cNvSpPr>
          <p:nvPr>
            <p:ph type="ftr" sz="quarter" idx="2"/>
          </p:nvPr>
        </p:nvSpPr>
        <p:spPr>
          <a:xfrm>
            <a:off x="0" y="8842030"/>
            <a:ext cx="3013763" cy="467071"/>
          </a:xfrm>
          <a:prstGeom prst="rect">
            <a:avLst/>
          </a:prstGeom>
        </p:spPr>
        <p:txBody>
          <a:bodyPr vert="horz" lIns="92930" tIns="46465" rIns="92930" bIns="46465" rtlCol="0" anchor="b"/>
          <a:lstStyle>
            <a:lvl1pPr algn="l">
              <a:defRPr sz="1200"/>
            </a:lvl1pPr>
          </a:lstStyle>
          <a:p>
            <a:endParaRPr lang="en-US"/>
          </a:p>
        </p:txBody>
      </p:sp>
      <p:sp>
        <p:nvSpPr>
          <p:cNvPr id="5" name="Slide Number Placeholder 4"/>
          <p:cNvSpPr>
            <a:spLocks noGrp="1"/>
          </p:cNvSpPr>
          <p:nvPr>
            <p:ph type="sldNum" sz="quarter" idx="3"/>
          </p:nvPr>
        </p:nvSpPr>
        <p:spPr>
          <a:xfrm>
            <a:off x="3939466" y="8842030"/>
            <a:ext cx="3013763" cy="467071"/>
          </a:xfrm>
          <a:prstGeom prst="rect">
            <a:avLst/>
          </a:prstGeom>
        </p:spPr>
        <p:txBody>
          <a:bodyPr vert="horz" lIns="92930" tIns="46465" rIns="92930" bIns="46465" rtlCol="0" anchor="b"/>
          <a:lstStyle>
            <a:lvl1pPr algn="r">
              <a:defRPr sz="1200"/>
            </a:lvl1pPr>
          </a:lstStyle>
          <a:p>
            <a:fld id="{AB61F01D-6436-450D-994C-43E6949FEE88}"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7072"/>
          </a:xfrm>
          <a:prstGeom prst="rect">
            <a:avLst/>
          </a:prstGeom>
        </p:spPr>
        <p:txBody>
          <a:bodyPr vert="horz" lIns="92930" tIns="46465" rIns="92930" bIns="46465" rtlCol="0"/>
          <a:lstStyle>
            <a:lvl1pPr algn="l">
              <a:defRPr sz="1200"/>
            </a:lvl1pPr>
          </a:lstStyle>
          <a:p>
            <a:endParaRPr lang="en-US"/>
          </a:p>
        </p:txBody>
      </p:sp>
      <p:sp>
        <p:nvSpPr>
          <p:cNvPr id="3" name="Date Placeholder 2"/>
          <p:cNvSpPr>
            <a:spLocks noGrp="1"/>
          </p:cNvSpPr>
          <p:nvPr>
            <p:ph type="dt" idx="1"/>
          </p:nvPr>
        </p:nvSpPr>
        <p:spPr>
          <a:xfrm>
            <a:off x="3939466" y="0"/>
            <a:ext cx="3013763" cy="467072"/>
          </a:xfrm>
          <a:prstGeom prst="rect">
            <a:avLst/>
          </a:prstGeom>
        </p:spPr>
        <p:txBody>
          <a:bodyPr vert="horz" lIns="92930" tIns="46465" rIns="92930" bIns="46465" rtlCol="0"/>
          <a:lstStyle>
            <a:lvl1pPr algn="r">
              <a:defRPr sz="1200"/>
            </a:lvl1pPr>
          </a:lstStyle>
          <a:p>
            <a:fld id="{295D91E2-2157-41B9-9656-13242E48E25E}" type="datetimeFigureOut">
              <a:rPr lang="en-US" smtClean="0"/>
              <a:t>1/22/2022</a:t>
            </a:fld>
            <a:endParaRPr lang="en-US"/>
          </a:p>
        </p:txBody>
      </p:sp>
      <p:sp>
        <p:nvSpPr>
          <p:cNvPr id="4" name="Slide Image Placeholder 3"/>
          <p:cNvSpPr>
            <a:spLocks noGrp="1" noRot="1" noChangeAspect="1"/>
          </p:cNvSpPr>
          <p:nvPr>
            <p:ph type="sldImg" idx="2"/>
          </p:nvPr>
        </p:nvSpPr>
        <p:spPr>
          <a:xfrm>
            <a:off x="685800" y="1163638"/>
            <a:ext cx="5583238" cy="3141662"/>
          </a:xfrm>
          <a:prstGeom prst="rect">
            <a:avLst/>
          </a:prstGeom>
          <a:noFill/>
          <a:ln w="12700">
            <a:solidFill>
              <a:prstClr val="black"/>
            </a:solidFill>
          </a:ln>
        </p:spPr>
        <p:txBody>
          <a:bodyPr vert="horz" lIns="92930" tIns="46465" rIns="92930" bIns="46465" rtlCol="0" anchor="ctr"/>
          <a:lstStyle/>
          <a:p>
            <a:endParaRPr lang="en-US"/>
          </a:p>
        </p:txBody>
      </p:sp>
      <p:sp>
        <p:nvSpPr>
          <p:cNvPr id="5" name="Notes Placeholder 4"/>
          <p:cNvSpPr>
            <a:spLocks noGrp="1"/>
          </p:cNvSpPr>
          <p:nvPr>
            <p:ph type="body" sz="quarter" idx="3"/>
          </p:nvPr>
        </p:nvSpPr>
        <p:spPr>
          <a:xfrm>
            <a:off x="695484" y="4480004"/>
            <a:ext cx="5563870" cy="3665458"/>
          </a:xfrm>
          <a:prstGeom prst="rect">
            <a:avLst/>
          </a:prstGeom>
        </p:spPr>
        <p:txBody>
          <a:bodyPr vert="horz" lIns="92930" tIns="46465" rIns="92930" bIns="4646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13763" cy="467071"/>
          </a:xfrm>
          <a:prstGeom prst="rect">
            <a:avLst/>
          </a:prstGeom>
        </p:spPr>
        <p:txBody>
          <a:bodyPr vert="horz" lIns="92930" tIns="46465" rIns="92930" bIns="46465" rtlCol="0" anchor="b"/>
          <a:lstStyle>
            <a:lvl1pPr algn="l">
              <a:defRPr sz="1200"/>
            </a:lvl1pPr>
          </a:lstStyle>
          <a:p>
            <a:endParaRPr lang="en-US"/>
          </a:p>
        </p:txBody>
      </p:sp>
      <p:sp>
        <p:nvSpPr>
          <p:cNvPr id="7" name="Slide Number Placeholder 6"/>
          <p:cNvSpPr>
            <a:spLocks noGrp="1"/>
          </p:cNvSpPr>
          <p:nvPr>
            <p:ph type="sldNum" sz="quarter" idx="5"/>
          </p:nvPr>
        </p:nvSpPr>
        <p:spPr>
          <a:xfrm>
            <a:off x="3939466" y="8842030"/>
            <a:ext cx="3013763" cy="467071"/>
          </a:xfrm>
          <a:prstGeom prst="rect">
            <a:avLst/>
          </a:prstGeom>
        </p:spPr>
        <p:txBody>
          <a:bodyPr vert="horz" lIns="92930" tIns="46465" rIns="92930" bIns="46465" rtlCol="0" anchor="b"/>
          <a:lstStyle>
            <a:lvl1pPr algn="r">
              <a:defRPr sz="1200"/>
            </a:lvl1pPr>
          </a:lstStyle>
          <a:p>
            <a:fld id="{81ED2424-9EC9-4358-8FD4-490518D6AFB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ED2424-9EC9-4358-8FD4-490518D6AFB9}" type="slidenum">
              <a:rPr lang="en-US" smtClean="0"/>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60C33BFF-B6BB-4AF2-B32C-98D334C5136F}" type="datetime1">
              <a:rPr lang="en-US" smtClean="0"/>
              <a:t>1/22/2022</a:t>
            </a:fld>
            <a:endParaRPr lang="en-US" dirty="0"/>
          </a:p>
        </p:txBody>
      </p:sp>
      <p:sp>
        <p:nvSpPr>
          <p:cNvPr id="5" name="Footer Placeholder 4"/>
          <p:cNvSpPr>
            <a:spLocks noGrp="1"/>
          </p:cNvSpPr>
          <p:nvPr>
            <p:ph type="ftr" sz="quarter" idx="11"/>
          </p:nvPr>
        </p:nvSpPr>
        <p:spPr/>
        <p:txBody>
          <a:bodyPr/>
          <a:lstStyle/>
          <a:p>
            <a:r>
              <a:rPr lang="en-US" dirty="0"/>
              <a:t>Indira College of Engineering &amp; Management, </a:t>
            </a:r>
            <a:r>
              <a:rPr lang="en-US" dirty="0" err="1"/>
              <a:t>Parandwadi</a:t>
            </a:r>
            <a:endParaRPr lang="en-US" dirty="0"/>
          </a:p>
        </p:txBody>
      </p:sp>
      <p:sp>
        <p:nvSpPr>
          <p:cNvPr id="6" name="Slide Number Placeholder 5"/>
          <p:cNvSpPr>
            <a:spLocks noGrp="1"/>
          </p:cNvSpPr>
          <p:nvPr>
            <p:ph type="sldNum" sz="quarter" idx="12"/>
          </p:nvPr>
        </p:nvSpPr>
        <p:spPr/>
        <p:txBody>
          <a:bodyPr/>
          <a:lstStyle/>
          <a:p>
            <a:fld id="{ACB160E8-E870-46BA-8C3F-B490E99DB9E1}" type="slidenum">
              <a:rPr lang="en-US" smtClean="0"/>
              <a:t>‹#›</a:t>
            </a:fld>
            <a:endParaRPr lang="en-US" dirty="0"/>
          </a:p>
        </p:txBody>
      </p:sp>
      <p:pic>
        <p:nvPicPr>
          <p:cNvPr id="8" name="Picture 7"/>
          <p:cNvPicPr>
            <a:picLocks noChangeAspect="1"/>
          </p:cNvPicPr>
          <p:nvPr userDrawn="1"/>
        </p:nvPicPr>
        <p:blipFill>
          <a:blip r:embed="rId2" cstate="print"/>
          <a:stretch>
            <a:fillRect/>
          </a:stretch>
        </p:blipFill>
        <p:spPr>
          <a:xfrm>
            <a:off x="0" y="0"/>
            <a:ext cx="1524000" cy="1448081"/>
          </a:xfrm>
          <a:prstGeom prst="rect">
            <a:avLst/>
          </a:prstGeom>
        </p:spPr>
      </p:pic>
      <p:sp>
        <p:nvSpPr>
          <p:cNvPr id="19" name="Rectangle 18"/>
          <p:cNvSpPr/>
          <p:nvPr userDrawn="1"/>
        </p:nvSpPr>
        <p:spPr>
          <a:xfrm>
            <a:off x="558800" y="5832132"/>
            <a:ext cx="10985500" cy="687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1598038" y="5992610"/>
            <a:ext cx="9751387" cy="646331"/>
          </a:xfrm>
          <a:prstGeom prst="rect">
            <a:avLst/>
          </a:prstGeom>
        </p:spPr>
        <p:txBody>
          <a:bodyPr wrap="none">
            <a:spAutoFit/>
          </a:bodyPr>
          <a:lstStyle/>
          <a:p>
            <a:r>
              <a:rPr lang="en-US" sz="3600" dirty="0"/>
              <a:t>Indira College of Engineering &amp;Management, Pune</a:t>
            </a:r>
          </a:p>
        </p:txBody>
      </p:sp>
      <p:grpSp>
        <p:nvGrpSpPr>
          <p:cNvPr id="20" name="Group 19"/>
          <p:cNvGrpSpPr/>
          <p:nvPr userDrawn="1"/>
        </p:nvGrpSpPr>
        <p:grpSpPr>
          <a:xfrm>
            <a:off x="846138" y="5838357"/>
            <a:ext cx="10519593" cy="172724"/>
            <a:chOff x="846138" y="6130457"/>
            <a:chExt cx="10519593" cy="172724"/>
          </a:xfrm>
        </p:grpSpPr>
        <p:sp>
          <p:nvSpPr>
            <p:cNvPr id="21" name="Rectangle 20"/>
            <p:cNvSpPr/>
            <p:nvPr/>
          </p:nvSpPr>
          <p:spPr>
            <a:xfrm>
              <a:off x="846907" y="6130457"/>
              <a:ext cx="10515600" cy="91440"/>
            </a:xfrm>
            <a:prstGeom prst="rect">
              <a:avLst/>
            </a:prstGeom>
            <a:solidFill>
              <a:srgbClr val="0291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46138" y="6254136"/>
              <a:ext cx="10517981" cy="49045"/>
            </a:xfrm>
            <a:prstGeom prst="rect">
              <a:avLst/>
            </a:prstGeom>
            <a:solidFill>
              <a:srgbClr val="E678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846138" y="6223270"/>
              <a:ext cx="10519593" cy="18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userDrawn="1"/>
        </p:nvGrpSpPr>
        <p:grpSpPr>
          <a:xfrm>
            <a:off x="3322263" y="3441517"/>
            <a:ext cx="5388667" cy="196204"/>
            <a:chOff x="3322263" y="3441517"/>
            <a:chExt cx="5388667" cy="196204"/>
          </a:xfrm>
        </p:grpSpPr>
        <p:grpSp>
          <p:nvGrpSpPr>
            <p:cNvPr id="11" name="Group 10"/>
            <p:cNvGrpSpPr/>
            <p:nvPr userDrawn="1"/>
          </p:nvGrpSpPr>
          <p:grpSpPr>
            <a:xfrm>
              <a:off x="8528050" y="3441517"/>
              <a:ext cx="182880" cy="182880"/>
              <a:chOff x="11349807" y="6251573"/>
              <a:chExt cx="351692" cy="356616"/>
            </a:xfrm>
          </p:grpSpPr>
          <p:sp>
            <p:nvSpPr>
              <p:cNvPr id="12" name="Oval 11"/>
              <p:cNvSpPr/>
              <p:nvPr userDrawn="1"/>
            </p:nvSpPr>
            <p:spPr>
              <a:xfrm>
                <a:off x="11349807" y="6251573"/>
                <a:ext cx="351692" cy="356616"/>
              </a:xfrm>
              <a:prstGeom prst="ellipse">
                <a:avLst/>
              </a:prstGeom>
              <a:blipFill dpi="0" rotWithShape="1">
                <a:blip r:embed="rId3">
                  <a:alphaModFix amt="75000"/>
                </a:blip>
                <a:srcRect/>
                <a:tile tx="0" ty="0" sx="100000" sy="100000" flip="none" algn="tl"/>
              </a:blipFill>
              <a:ln>
                <a:noFill/>
              </a:ln>
              <a:effectLst>
                <a:outerShdw blurRad="50800" dist="76200" dir="2700000" algn="tl" rotWithShape="0">
                  <a:srgbClr val="00B05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11438785" y="6343013"/>
                <a:ext cx="173736" cy="17373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userDrawn="1"/>
          </p:nvGrpSpPr>
          <p:grpSpPr>
            <a:xfrm>
              <a:off x="3322263" y="3454841"/>
              <a:ext cx="182880" cy="182880"/>
              <a:chOff x="490501" y="6264206"/>
              <a:chExt cx="351692" cy="356616"/>
            </a:xfrm>
          </p:grpSpPr>
          <p:sp>
            <p:nvSpPr>
              <p:cNvPr id="15" name="Oval 14"/>
              <p:cNvSpPr/>
              <p:nvPr userDrawn="1"/>
            </p:nvSpPr>
            <p:spPr>
              <a:xfrm>
                <a:off x="490501" y="6264206"/>
                <a:ext cx="351692" cy="356616"/>
              </a:xfrm>
              <a:prstGeom prst="ellipse">
                <a:avLst/>
              </a:prstGeom>
              <a:blipFill dpi="0" rotWithShape="1">
                <a:blip r:embed="rId3">
                  <a:alphaModFix amt="75000"/>
                </a:blip>
                <a:srcRect/>
                <a:tile tx="0" ty="0" sx="100000" sy="100000" flip="none" algn="tl"/>
              </a:blipFill>
              <a:ln>
                <a:noFill/>
              </a:ln>
              <a:effectLst>
                <a:outerShdw blurRad="50800" dist="76200" dir="8100000" algn="tr" rotWithShape="0">
                  <a:srgbClr val="00B05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userDrawn="1"/>
            </p:nvSpPr>
            <p:spPr>
              <a:xfrm>
                <a:off x="579479" y="6355646"/>
                <a:ext cx="173736" cy="17373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p:cNvPicPr>
              <a:picLocks noChangeAspect="1"/>
            </p:cNvPicPr>
            <p:nvPr userDrawn="1"/>
          </p:nvPicPr>
          <p:blipFill>
            <a:blip r:embed="rId4"/>
            <a:stretch>
              <a:fillRect/>
            </a:stretch>
          </p:blipFill>
          <p:spPr>
            <a:xfrm>
              <a:off x="3496669" y="3508318"/>
              <a:ext cx="5038344" cy="81782"/>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0DD4AD-667F-40E4-9808-7F64AA55750A}" type="datetime1">
              <a:rPr lang="en-US" smtClean="0"/>
              <a:t>1/22/2022</a:t>
            </a:fld>
            <a:endParaRPr lang="en-US"/>
          </a:p>
        </p:txBody>
      </p:sp>
      <p:sp>
        <p:nvSpPr>
          <p:cNvPr id="5" name="Footer Placeholder 4"/>
          <p:cNvSpPr>
            <a:spLocks noGrp="1"/>
          </p:cNvSpPr>
          <p:nvPr>
            <p:ph type="ftr" sz="quarter" idx="11"/>
          </p:nvPr>
        </p:nvSpPr>
        <p:spPr/>
        <p:txBody>
          <a:bodyPr/>
          <a:lstStyle/>
          <a:p>
            <a:r>
              <a:rPr lang="en-US"/>
              <a:t>Indira College of Engineering Management, Parandwadi</a:t>
            </a:r>
          </a:p>
        </p:txBody>
      </p:sp>
      <p:sp>
        <p:nvSpPr>
          <p:cNvPr id="6" name="Slide Number Placeholder 5"/>
          <p:cNvSpPr>
            <a:spLocks noGrp="1"/>
          </p:cNvSpPr>
          <p:nvPr>
            <p:ph type="sldNum" sz="quarter" idx="12"/>
          </p:nvPr>
        </p:nvSpPr>
        <p:spPr/>
        <p:txBody>
          <a:bodyPr/>
          <a:lstStyle/>
          <a:p>
            <a:fld id="{ACB160E8-E870-46BA-8C3F-B490E99DB9E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AC4DC-B657-4EA9-911E-8E90666D7DDC}" type="datetime1">
              <a:rPr lang="en-US" smtClean="0"/>
              <a:t>1/22/2022</a:t>
            </a:fld>
            <a:endParaRPr lang="en-US"/>
          </a:p>
        </p:txBody>
      </p:sp>
      <p:sp>
        <p:nvSpPr>
          <p:cNvPr id="5" name="Footer Placeholder 4"/>
          <p:cNvSpPr>
            <a:spLocks noGrp="1"/>
          </p:cNvSpPr>
          <p:nvPr>
            <p:ph type="ftr" sz="quarter" idx="11"/>
          </p:nvPr>
        </p:nvSpPr>
        <p:spPr/>
        <p:txBody>
          <a:bodyPr/>
          <a:lstStyle/>
          <a:p>
            <a:r>
              <a:rPr lang="en-US"/>
              <a:t>Indira College of Engineering Management, Parandwadi</a:t>
            </a:r>
          </a:p>
        </p:txBody>
      </p:sp>
      <p:sp>
        <p:nvSpPr>
          <p:cNvPr id="6" name="Slide Number Placeholder 5"/>
          <p:cNvSpPr>
            <a:spLocks noGrp="1"/>
          </p:cNvSpPr>
          <p:nvPr>
            <p:ph type="sldNum" sz="quarter" idx="12"/>
          </p:nvPr>
        </p:nvSpPr>
        <p:spPr/>
        <p:txBody>
          <a:bodyPr/>
          <a:lstStyle/>
          <a:p>
            <a:fld id="{ACB160E8-E870-46BA-8C3F-B490E99DB9E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7D8DC8D-F771-4392-B118-C220E83B2BDC}" type="datetime1">
              <a:rPr lang="en-US" smtClean="0"/>
              <a:t>1/22/2022</a:t>
            </a:fld>
            <a:endParaRPr lang="en-US"/>
          </a:p>
        </p:txBody>
      </p:sp>
      <p:sp>
        <p:nvSpPr>
          <p:cNvPr id="5" name="Footer Placeholder 4"/>
          <p:cNvSpPr>
            <a:spLocks noGrp="1"/>
          </p:cNvSpPr>
          <p:nvPr>
            <p:ph type="ftr" sz="quarter" idx="11"/>
          </p:nvPr>
        </p:nvSpPr>
        <p:spPr/>
        <p:txBody>
          <a:bodyPr/>
          <a:lstStyle/>
          <a:p>
            <a:r>
              <a:rPr lang="en-US" dirty="0"/>
              <a:t>Indira College of Engineering &amp; Management, </a:t>
            </a:r>
            <a:r>
              <a:rPr lang="en-US" dirty="0" err="1"/>
              <a:t>Parandwadi</a:t>
            </a:r>
            <a:endParaRPr lang="en-US" dirty="0"/>
          </a:p>
        </p:txBody>
      </p:sp>
      <p:sp>
        <p:nvSpPr>
          <p:cNvPr id="6" name="Slide Number Placeholder 5"/>
          <p:cNvSpPr>
            <a:spLocks noGrp="1"/>
          </p:cNvSpPr>
          <p:nvPr>
            <p:ph type="sldNum" sz="quarter" idx="12"/>
          </p:nvPr>
        </p:nvSpPr>
        <p:spPr/>
        <p:txBody>
          <a:bodyPr/>
          <a:lstStyle/>
          <a:p>
            <a:fld id="{ACB160E8-E870-46BA-8C3F-B490E99DB9E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6F76C9-48E8-4E71-ADA2-31E967BE86D6}" type="datetime1">
              <a:rPr lang="en-US" smtClean="0"/>
              <a:t>1/22/2022</a:t>
            </a:fld>
            <a:endParaRPr lang="en-US"/>
          </a:p>
        </p:txBody>
      </p:sp>
      <p:sp>
        <p:nvSpPr>
          <p:cNvPr id="5" name="Footer Placeholder 4"/>
          <p:cNvSpPr>
            <a:spLocks noGrp="1"/>
          </p:cNvSpPr>
          <p:nvPr>
            <p:ph type="ftr" sz="quarter" idx="11"/>
          </p:nvPr>
        </p:nvSpPr>
        <p:spPr/>
        <p:txBody>
          <a:bodyPr/>
          <a:lstStyle/>
          <a:p>
            <a:r>
              <a:rPr lang="en-US" dirty="0"/>
              <a:t>Indira College of Engineering&amp; Management, </a:t>
            </a:r>
            <a:r>
              <a:rPr lang="en-US" dirty="0" err="1"/>
              <a:t>Parandwadi</a:t>
            </a:r>
            <a:endParaRPr lang="en-US" dirty="0"/>
          </a:p>
        </p:txBody>
      </p:sp>
      <p:sp>
        <p:nvSpPr>
          <p:cNvPr id="6" name="Slide Number Placeholder 5"/>
          <p:cNvSpPr>
            <a:spLocks noGrp="1"/>
          </p:cNvSpPr>
          <p:nvPr>
            <p:ph type="sldNum" sz="quarter" idx="12"/>
          </p:nvPr>
        </p:nvSpPr>
        <p:spPr/>
        <p:txBody>
          <a:bodyPr/>
          <a:lstStyle/>
          <a:p>
            <a:fld id="{ACB160E8-E870-46BA-8C3F-B490E99DB9E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AAB2D7C-4C0D-495E-A2AA-D741D00659F9}" type="datetime1">
              <a:rPr lang="en-US" smtClean="0"/>
              <a:t>1/22/2022</a:t>
            </a:fld>
            <a:endParaRPr lang="en-US"/>
          </a:p>
        </p:txBody>
      </p:sp>
      <p:sp>
        <p:nvSpPr>
          <p:cNvPr id="6" name="Footer Placeholder 5"/>
          <p:cNvSpPr>
            <a:spLocks noGrp="1"/>
          </p:cNvSpPr>
          <p:nvPr>
            <p:ph type="ftr" sz="quarter" idx="11"/>
          </p:nvPr>
        </p:nvSpPr>
        <p:spPr/>
        <p:txBody>
          <a:bodyPr/>
          <a:lstStyle/>
          <a:p>
            <a:r>
              <a:rPr lang="en-US"/>
              <a:t>Indira College of Engineering Management, Parandwadi</a:t>
            </a:r>
          </a:p>
        </p:txBody>
      </p:sp>
      <p:sp>
        <p:nvSpPr>
          <p:cNvPr id="7" name="Slide Number Placeholder 6"/>
          <p:cNvSpPr>
            <a:spLocks noGrp="1"/>
          </p:cNvSpPr>
          <p:nvPr>
            <p:ph type="sldNum" sz="quarter" idx="12"/>
          </p:nvPr>
        </p:nvSpPr>
        <p:spPr/>
        <p:txBody>
          <a:bodyPr/>
          <a:lstStyle/>
          <a:p>
            <a:fld id="{ACB160E8-E870-46BA-8C3F-B490E99DB9E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EB1146F-6F4D-4C02-9716-3A7F512C039E}" type="datetime1">
              <a:rPr lang="en-US" smtClean="0"/>
              <a:t>1/22/2022</a:t>
            </a:fld>
            <a:endParaRPr lang="en-US"/>
          </a:p>
        </p:txBody>
      </p:sp>
      <p:sp>
        <p:nvSpPr>
          <p:cNvPr id="8" name="Footer Placeholder 7"/>
          <p:cNvSpPr>
            <a:spLocks noGrp="1"/>
          </p:cNvSpPr>
          <p:nvPr>
            <p:ph type="ftr" sz="quarter" idx="11"/>
          </p:nvPr>
        </p:nvSpPr>
        <p:spPr/>
        <p:txBody>
          <a:bodyPr/>
          <a:lstStyle/>
          <a:p>
            <a:r>
              <a:rPr lang="en-US"/>
              <a:t>Indira College of Engineering Management, Parandwadi</a:t>
            </a:r>
          </a:p>
        </p:txBody>
      </p:sp>
      <p:sp>
        <p:nvSpPr>
          <p:cNvPr id="9" name="Slide Number Placeholder 8"/>
          <p:cNvSpPr>
            <a:spLocks noGrp="1"/>
          </p:cNvSpPr>
          <p:nvPr>
            <p:ph type="sldNum" sz="quarter" idx="12"/>
          </p:nvPr>
        </p:nvSpPr>
        <p:spPr/>
        <p:txBody>
          <a:bodyPr/>
          <a:lstStyle/>
          <a:p>
            <a:fld id="{ACB160E8-E870-46BA-8C3F-B490E99DB9E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FAD2669-1DBB-47D6-82C5-AF9F56DE18BC}" type="datetime1">
              <a:rPr lang="en-US" smtClean="0"/>
              <a:t>1/22/2022</a:t>
            </a:fld>
            <a:endParaRPr lang="en-US"/>
          </a:p>
        </p:txBody>
      </p:sp>
      <p:sp>
        <p:nvSpPr>
          <p:cNvPr id="4" name="Footer Placeholder 3"/>
          <p:cNvSpPr>
            <a:spLocks noGrp="1"/>
          </p:cNvSpPr>
          <p:nvPr>
            <p:ph type="ftr" sz="quarter" idx="11"/>
          </p:nvPr>
        </p:nvSpPr>
        <p:spPr/>
        <p:txBody>
          <a:bodyPr/>
          <a:lstStyle/>
          <a:p>
            <a:r>
              <a:rPr lang="en-US"/>
              <a:t>Indira College of Engineering Management, Parandwadi</a:t>
            </a:r>
          </a:p>
        </p:txBody>
      </p:sp>
      <p:sp>
        <p:nvSpPr>
          <p:cNvPr id="5" name="Slide Number Placeholder 4"/>
          <p:cNvSpPr>
            <a:spLocks noGrp="1"/>
          </p:cNvSpPr>
          <p:nvPr>
            <p:ph type="sldNum" sz="quarter" idx="12"/>
          </p:nvPr>
        </p:nvSpPr>
        <p:spPr/>
        <p:txBody>
          <a:bodyPr/>
          <a:lstStyle/>
          <a:p>
            <a:fld id="{ACB160E8-E870-46BA-8C3F-B490E99DB9E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033243-97CC-4F9D-821F-4B4FF82122D0}" type="datetime1">
              <a:rPr lang="en-US" smtClean="0"/>
              <a:t>1/22/2022</a:t>
            </a:fld>
            <a:endParaRPr lang="en-US"/>
          </a:p>
        </p:txBody>
      </p:sp>
      <p:sp>
        <p:nvSpPr>
          <p:cNvPr id="3" name="Footer Placeholder 2"/>
          <p:cNvSpPr>
            <a:spLocks noGrp="1"/>
          </p:cNvSpPr>
          <p:nvPr>
            <p:ph type="ftr" sz="quarter" idx="11"/>
          </p:nvPr>
        </p:nvSpPr>
        <p:spPr/>
        <p:txBody>
          <a:bodyPr/>
          <a:lstStyle/>
          <a:p>
            <a:r>
              <a:rPr lang="en-US"/>
              <a:t>Indira College of Engineering Management, Parandwadi</a:t>
            </a:r>
          </a:p>
        </p:txBody>
      </p:sp>
      <p:sp>
        <p:nvSpPr>
          <p:cNvPr id="4" name="Slide Number Placeholder 3"/>
          <p:cNvSpPr>
            <a:spLocks noGrp="1"/>
          </p:cNvSpPr>
          <p:nvPr>
            <p:ph type="sldNum" sz="quarter" idx="12"/>
          </p:nvPr>
        </p:nvSpPr>
        <p:spPr/>
        <p:txBody>
          <a:bodyPr/>
          <a:lstStyle/>
          <a:p>
            <a:fld id="{ACB160E8-E870-46BA-8C3F-B490E99DB9E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0F31FC-283C-4F79-9153-72AD0D3C26A7}" type="datetime1">
              <a:rPr lang="en-US" smtClean="0"/>
              <a:t>1/22/2022</a:t>
            </a:fld>
            <a:endParaRPr lang="en-US"/>
          </a:p>
        </p:txBody>
      </p:sp>
      <p:sp>
        <p:nvSpPr>
          <p:cNvPr id="6" name="Footer Placeholder 5"/>
          <p:cNvSpPr>
            <a:spLocks noGrp="1"/>
          </p:cNvSpPr>
          <p:nvPr>
            <p:ph type="ftr" sz="quarter" idx="11"/>
          </p:nvPr>
        </p:nvSpPr>
        <p:spPr/>
        <p:txBody>
          <a:bodyPr/>
          <a:lstStyle/>
          <a:p>
            <a:r>
              <a:rPr lang="en-US"/>
              <a:t>Indira College of Engineering Management, Parandwadi</a:t>
            </a:r>
          </a:p>
        </p:txBody>
      </p:sp>
      <p:sp>
        <p:nvSpPr>
          <p:cNvPr id="7" name="Slide Number Placeholder 6"/>
          <p:cNvSpPr>
            <a:spLocks noGrp="1"/>
          </p:cNvSpPr>
          <p:nvPr>
            <p:ph type="sldNum" sz="quarter" idx="12"/>
          </p:nvPr>
        </p:nvSpPr>
        <p:spPr/>
        <p:txBody>
          <a:bodyPr/>
          <a:lstStyle/>
          <a:p>
            <a:fld id="{ACB160E8-E870-46BA-8C3F-B490E99DB9E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AD9AE9-4EC3-443A-AC43-79710BE738EF}" type="datetime1">
              <a:rPr lang="en-US" smtClean="0"/>
              <a:t>1/22/2022</a:t>
            </a:fld>
            <a:endParaRPr lang="en-US"/>
          </a:p>
        </p:txBody>
      </p:sp>
      <p:sp>
        <p:nvSpPr>
          <p:cNvPr id="6" name="Footer Placeholder 5"/>
          <p:cNvSpPr>
            <a:spLocks noGrp="1"/>
          </p:cNvSpPr>
          <p:nvPr>
            <p:ph type="ftr" sz="quarter" idx="11"/>
          </p:nvPr>
        </p:nvSpPr>
        <p:spPr/>
        <p:txBody>
          <a:bodyPr/>
          <a:lstStyle/>
          <a:p>
            <a:r>
              <a:rPr lang="en-US"/>
              <a:t>Indira College of Engineering Management, Parandwadi</a:t>
            </a:r>
          </a:p>
        </p:txBody>
      </p:sp>
      <p:sp>
        <p:nvSpPr>
          <p:cNvPr id="7" name="Slide Number Placeholder 6"/>
          <p:cNvSpPr>
            <a:spLocks noGrp="1"/>
          </p:cNvSpPr>
          <p:nvPr>
            <p:ph type="sldNum" sz="quarter" idx="12"/>
          </p:nvPr>
        </p:nvSpPr>
        <p:spPr/>
        <p:txBody>
          <a:bodyPr/>
          <a:lstStyle/>
          <a:p>
            <a:fld id="{ACB160E8-E870-46BA-8C3F-B490E99DB9E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27975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45384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3DB7AA-6460-4546-B88B-12D8ADACDB35}" type="datetime1">
              <a:rPr lang="en-US" smtClean="0"/>
              <a:t>1/22/2022</a:t>
            </a:fld>
            <a:endParaRPr lang="en-US"/>
          </a:p>
        </p:txBody>
      </p:sp>
      <p:sp>
        <p:nvSpPr>
          <p:cNvPr id="5" name="Footer Placeholder 4"/>
          <p:cNvSpPr>
            <a:spLocks noGrp="1"/>
          </p:cNvSpPr>
          <p:nvPr>
            <p:ph type="ftr" sz="quarter" idx="3"/>
          </p:nvPr>
        </p:nvSpPr>
        <p:spPr>
          <a:xfrm>
            <a:off x="4038600" y="645384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Indira College of Engineering &amp; Management, </a:t>
            </a:r>
            <a:r>
              <a:rPr lang="en-US" dirty="0" err="1"/>
              <a:t>Parandwadi</a:t>
            </a:r>
            <a:endParaRPr lang="en-US" dirty="0"/>
          </a:p>
        </p:txBody>
      </p:sp>
      <p:sp>
        <p:nvSpPr>
          <p:cNvPr id="6" name="Slide Number Placeholder 5"/>
          <p:cNvSpPr>
            <a:spLocks noGrp="1"/>
          </p:cNvSpPr>
          <p:nvPr>
            <p:ph type="sldNum" sz="quarter" idx="4"/>
          </p:nvPr>
        </p:nvSpPr>
        <p:spPr>
          <a:xfrm>
            <a:off x="8610600" y="645384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160E8-E870-46BA-8C3F-B490E99DB9E1}" type="slidenum">
              <a:rPr lang="en-US" smtClean="0"/>
              <a:t>‹#›</a:t>
            </a:fld>
            <a:endParaRPr lang="en-US"/>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1"/>
            <a:ext cx="842047" cy="800100"/>
          </a:xfrm>
          <a:prstGeom prst="rect">
            <a:avLst/>
          </a:prstGeom>
        </p:spPr>
      </p:pic>
      <p:grpSp>
        <p:nvGrpSpPr>
          <p:cNvPr id="13" name="Group 12"/>
          <p:cNvGrpSpPr/>
          <p:nvPr userDrawn="1"/>
        </p:nvGrpSpPr>
        <p:grpSpPr>
          <a:xfrm>
            <a:off x="846138" y="6285205"/>
            <a:ext cx="10519593" cy="172724"/>
            <a:chOff x="846138" y="6130457"/>
            <a:chExt cx="10519593" cy="172724"/>
          </a:xfrm>
        </p:grpSpPr>
        <p:sp>
          <p:nvSpPr>
            <p:cNvPr id="9" name="Rectangle 8"/>
            <p:cNvSpPr/>
            <p:nvPr/>
          </p:nvSpPr>
          <p:spPr>
            <a:xfrm>
              <a:off x="846907" y="6130457"/>
              <a:ext cx="10515600" cy="91440"/>
            </a:xfrm>
            <a:prstGeom prst="rect">
              <a:avLst/>
            </a:prstGeom>
            <a:solidFill>
              <a:srgbClr val="0291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46138" y="6254136"/>
              <a:ext cx="10517981" cy="49045"/>
            </a:xfrm>
            <a:prstGeom prst="rect">
              <a:avLst/>
            </a:prstGeom>
            <a:solidFill>
              <a:srgbClr val="E678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846138" y="6223270"/>
              <a:ext cx="10519593" cy="18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86040"/>
            <a:ext cx="9144000" cy="1342960"/>
          </a:xfrm>
        </p:spPr>
        <p:txBody>
          <a:bodyPr>
            <a:noAutofit/>
          </a:bodyPr>
          <a:lstStyle/>
          <a:p>
            <a:r>
              <a:rPr lang="en-IN" b="1" dirty="0"/>
              <a:t>Chess Neural Network AI</a:t>
            </a:r>
            <a:endParaRPr lang="en-US" b="1" dirty="0"/>
          </a:p>
        </p:txBody>
      </p:sp>
      <p:sp>
        <p:nvSpPr>
          <p:cNvPr id="3" name="Subtitle 2"/>
          <p:cNvSpPr>
            <a:spLocks noGrp="1"/>
          </p:cNvSpPr>
          <p:nvPr>
            <p:ph type="subTitle" idx="1"/>
          </p:nvPr>
        </p:nvSpPr>
        <p:spPr>
          <a:xfrm>
            <a:off x="646893" y="3679793"/>
            <a:ext cx="3369501" cy="2356974"/>
          </a:xfrm>
        </p:spPr>
        <p:txBody>
          <a:bodyPr>
            <a:normAutofit/>
          </a:bodyPr>
          <a:lstStyle/>
          <a:p>
            <a:r>
              <a:rPr lang="en-US" b="1" dirty="0"/>
              <a:t>Team Members: </a:t>
            </a:r>
          </a:p>
          <a:p>
            <a:pPr algn="l"/>
            <a:r>
              <a:rPr lang="en-US" sz="2200" dirty="0"/>
              <a:t>1. Nikhil </a:t>
            </a:r>
            <a:r>
              <a:rPr lang="en-US" sz="2200" dirty="0" err="1"/>
              <a:t>Thapa</a:t>
            </a:r>
            <a:endParaRPr lang="en-US" sz="2200" dirty="0"/>
          </a:p>
          <a:p>
            <a:pPr algn="l"/>
            <a:r>
              <a:rPr lang="en-US" sz="2200" dirty="0"/>
              <a:t>2. </a:t>
            </a:r>
            <a:r>
              <a:rPr lang="en-US" sz="2200" dirty="0" err="1"/>
              <a:t>Bandu</a:t>
            </a:r>
            <a:r>
              <a:rPr lang="en-US" sz="2200" dirty="0"/>
              <a:t> </a:t>
            </a:r>
            <a:r>
              <a:rPr lang="en-US" sz="2200" dirty="0" err="1"/>
              <a:t>Sakhare</a:t>
            </a:r>
            <a:endParaRPr lang="en-US" sz="2200" dirty="0"/>
          </a:p>
          <a:p>
            <a:pPr algn="l"/>
            <a:r>
              <a:rPr lang="en-US" sz="2200" dirty="0"/>
              <a:t>3. </a:t>
            </a:r>
            <a:r>
              <a:rPr lang="en-US" sz="2200" dirty="0" err="1"/>
              <a:t>Prajwal</a:t>
            </a:r>
            <a:r>
              <a:rPr lang="en-US" sz="2200" dirty="0"/>
              <a:t> </a:t>
            </a:r>
            <a:r>
              <a:rPr lang="en-US" sz="2200" dirty="0" err="1"/>
              <a:t>Jadhav</a:t>
            </a:r>
            <a:endParaRPr lang="en-US" sz="2200" dirty="0"/>
          </a:p>
          <a:p>
            <a:pPr algn="l"/>
            <a:r>
              <a:rPr lang="en-US" sz="2200" dirty="0"/>
              <a:t>4. </a:t>
            </a:r>
            <a:r>
              <a:rPr lang="en-US" sz="2200" dirty="0" err="1"/>
              <a:t>Rohan</a:t>
            </a:r>
            <a:r>
              <a:rPr lang="en-US" sz="2200" dirty="0"/>
              <a:t> </a:t>
            </a:r>
            <a:r>
              <a:rPr lang="en-US" sz="2200" dirty="0" err="1"/>
              <a:t>Mandhare</a:t>
            </a:r>
            <a:endParaRPr lang="en-US" sz="2200" dirty="0"/>
          </a:p>
          <a:p>
            <a:pPr algn="l"/>
            <a:endParaRPr lang="en-US" sz="2000" dirty="0"/>
          </a:p>
          <a:p>
            <a:endParaRPr lang="en-US" sz="2000" dirty="0"/>
          </a:p>
        </p:txBody>
      </p:sp>
      <p:sp>
        <p:nvSpPr>
          <p:cNvPr id="4" name="Subtitle 2"/>
          <p:cNvSpPr txBox="1"/>
          <p:nvPr/>
        </p:nvSpPr>
        <p:spPr>
          <a:xfrm>
            <a:off x="8082185" y="3911283"/>
            <a:ext cx="3369501"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t> </a:t>
            </a:r>
          </a:p>
          <a:p>
            <a:r>
              <a:rPr lang="en-US" b="1" dirty="0"/>
              <a:t>Guided by: </a:t>
            </a:r>
          </a:p>
          <a:p>
            <a:r>
              <a:rPr lang="en-US" sz="2200" dirty="0"/>
              <a:t>Prof. </a:t>
            </a:r>
            <a:r>
              <a:rPr lang="en-IN" altLang="en-US" sz="2200" dirty="0"/>
              <a:t>Shwetkranti Taware</a:t>
            </a:r>
            <a:endParaRPr lang="en-US" sz="22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EA10A-7F60-4405-A9FD-904D3BC4231F}"/>
              </a:ext>
            </a:extLst>
          </p:cNvPr>
          <p:cNvSpPr>
            <a:spLocks noGrp="1"/>
          </p:cNvSpPr>
          <p:nvPr>
            <p:ph type="title"/>
          </p:nvPr>
        </p:nvSpPr>
        <p:spPr>
          <a:xfrm>
            <a:off x="838200" y="18751"/>
            <a:ext cx="10515600" cy="1325563"/>
          </a:xfrm>
        </p:spPr>
        <p:txBody>
          <a:bodyPr/>
          <a:lstStyle/>
          <a:p>
            <a:r>
              <a:rPr lang="en-IN" b="1" dirty="0"/>
              <a:t>Interface and Functional Dependencies between Modules</a:t>
            </a:r>
          </a:p>
        </p:txBody>
      </p:sp>
      <p:sp>
        <p:nvSpPr>
          <p:cNvPr id="4" name="Date Placeholder 3">
            <a:extLst>
              <a:ext uri="{FF2B5EF4-FFF2-40B4-BE49-F238E27FC236}">
                <a16:creationId xmlns:a16="http://schemas.microsoft.com/office/drawing/2014/main" id="{63F458DF-260F-40D1-AAFF-1C2094145C84}"/>
              </a:ext>
            </a:extLst>
          </p:cNvPr>
          <p:cNvSpPr>
            <a:spLocks noGrp="1"/>
          </p:cNvSpPr>
          <p:nvPr>
            <p:ph type="dt" sz="half" idx="10"/>
          </p:nvPr>
        </p:nvSpPr>
        <p:spPr/>
        <p:txBody>
          <a:bodyPr/>
          <a:lstStyle/>
          <a:p>
            <a:fld id="{17D8DC8D-F771-4392-B118-C220E83B2BDC}" type="datetime1">
              <a:rPr lang="en-US" smtClean="0"/>
              <a:t>1/22/2022</a:t>
            </a:fld>
            <a:endParaRPr lang="en-US"/>
          </a:p>
        </p:txBody>
      </p:sp>
      <p:sp>
        <p:nvSpPr>
          <p:cNvPr id="5" name="Footer Placeholder 4">
            <a:extLst>
              <a:ext uri="{FF2B5EF4-FFF2-40B4-BE49-F238E27FC236}">
                <a16:creationId xmlns:a16="http://schemas.microsoft.com/office/drawing/2014/main" id="{111332AD-BBC6-466E-A59D-761CACB6B1B1}"/>
              </a:ext>
            </a:extLst>
          </p:cNvPr>
          <p:cNvSpPr>
            <a:spLocks noGrp="1"/>
          </p:cNvSpPr>
          <p:nvPr>
            <p:ph type="ftr" sz="quarter" idx="11"/>
          </p:nvPr>
        </p:nvSpPr>
        <p:spPr/>
        <p:txBody>
          <a:bodyPr/>
          <a:lstStyle/>
          <a:p>
            <a:r>
              <a:rPr lang="en-US"/>
              <a:t>Indira College of Engineering &amp; Management, Parandwadi</a:t>
            </a:r>
            <a:endParaRPr lang="en-US" dirty="0"/>
          </a:p>
        </p:txBody>
      </p:sp>
      <p:sp>
        <p:nvSpPr>
          <p:cNvPr id="6" name="Slide Number Placeholder 5">
            <a:extLst>
              <a:ext uri="{FF2B5EF4-FFF2-40B4-BE49-F238E27FC236}">
                <a16:creationId xmlns:a16="http://schemas.microsoft.com/office/drawing/2014/main" id="{57FD04E8-446C-40D5-AA78-89F6826854B2}"/>
              </a:ext>
            </a:extLst>
          </p:cNvPr>
          <p:cNvSpPr>
            <a:spLocks noGrp="1"/>
          </p:cNvSpPr>
          <p:nvPr>
            <p:ph type="sldNum" sz="quarter" idx="12"/>
          </p:nvPr>
        </p:nvSpPr>
        <p:spPr/>
        <p:txBody>
          <a:bodyPr/>
          <a:lstStyle/>
          <a:p>
            <a:fld id="{ACB160E8-E870-46BA-8C3F-B490E99DB9E1}" type="slidenum">
              <a:rPr lang="en-US" smtClean="0"/>
              <a:t>10</a:t>
            </a:fld>
            <a:endParaRPr lang="en-US"/>
          </a:p>
        </p:txBody>
      </p:sp>
      <p:sp>
        <p:nvSpPr>
          <p:cNvPr id="7" name="Content Placeholder 2">
            <a:extLst>
              <a:ext uri="{FF2B5EF4-FFF2-40B4-BE49-F238E27FC236}">
                <a16:creationId xmlns:a16="http://schemas.microsoft.com/office/drawing/2014/main" id="{EF75E7AD-B1C1-4959-8E20-C3C7FCC0426F}"/>
              </a:ext>
            </a:extLst>
          </p:cNvPr>
          <p:cNvSpPr>
            <a:spLocks noGrp="1"/>
          </p:cNvSpPr>
          <p:nvPr>
            <p:ph idx="1"/>
          </p:nvPr>
        </p:nvSpPr>
        <p:spPr>
          <a:xfrm>
            <a:off x="838200" y="1364592"/>
            <a:ext cx="11109960" cy="4727575"/>
          </a:xfrm>
        </p:spPr>
        <p:txBody>
          <a:bodyPr>
            <a:normAutofit fontScale="92500"/>
          </a:bodyPr>
          <a:lstStyle/>
          <a:p>
            <a:pPr marL="0" indent="0" algn="just">
              <a:lnSpc>
                <a:spcPct val="150000"/>
              </a:lnSpc>
              <a:buNone/>
            </a:pPr>
            <a:r>
              <a:rPr lang="en-US" sz="2200" b="1" dirty="0">
                <a:solidFill>
                  <a:srgbClr val="00000A"/>
                </a:solidFill>
                <a:effectLst/>
                <a:latin typeface="Times New Roman" panose="02020603050405020304" pitchFamily="18" charset="0"/>
                <a:ea typeface="Times New Roman" panose="02020603050405020304" pitchFamily="18" charset="0"/>
              </a:rPr>
              <a:t>User Interface-</a:t>
            </a:r>
          </a:p>
          <a:p>
            <a:pPr marL="0" indent="0" algn="just">
              <a:lnSpc>
                <a:spcPct val="150000"/>
              </a:lnSpc>
              <a:buNone/>
            </a:pPr>
            <a:r>
              <a:rPr lang="en-US" sz="2200" dirty="0">
                <a:solidFill>
                  <a:srgbClr val="00000A"/>
                </a:solidFill>
                <a:effectLst/>
                <a:latin typeface="Times New Roman" panose="02020603050405020304" pitchFamily="18" charset="0"/>
                <a:ea typeface="Times New Roman" panose="02020603050405020304" pitchFamily="18" charset="0"/>
              </a:rPr>
              <a:t>The GUI provides various information to the user. </a:t>
            </a:r>
          </a:p>
          <a:p>
            <a:pPr algn="just">
              <a:lnSpc>
                <a:spcPct val="150000"/>
              </a:lnSpc>
            </a:pPr>
            <a:r>
              <a:rPr lang="en-US" sz="2200" dirty="0">
                <a:solidFill>
                  <a:srgbClr val="00000A"/>
                </a:solidFill>
                <a:latin typeface="Times New Roman" panose="02020603050405020304" pitchFamily="18" charset="0"/>
              </a:rPr>
              <a:t>User – Playing move as an input</a:t>
            </a:r>
          </a:p>
          <a:p>
            <a:pPr algn="just">
              <a:lnSpc>
                <a:spcPct val="150000"/>
              </a:lnSpc>
            </a:pPr>
            <a:r>
              <a:rPr lang="en-US" sz="2200" dirty="0">
                <a:solidFill>
                  <a:srgbClr val="00000A"/>
                </a:solidFill>
                <a:latin typeface="Times New Roman" panose="02020603050405020304" pitchFamily="18" charset="0"/>
              </a:rPr>
              <a:t>Analyze </a:t>
            </a:r>
            <a:r>
              <a:rPr lang="en-US" sz="2200" dirty="0">
                <a:solidFill>
                  <a:srgbClr val="00000A"/>
                </a:solidFill>
                <a:effectLst/>
                <a:latin typeface="Times New Roman" panose="02020603050405020304" pitchFamily="18" charset="0"/>
                <a:ea typeface="Times New Roman" panose="02020603050405020304" pitchFamily="18" charset="0"/>
              </a:rPr>
              <a:t>– Using Neural </a:t>
            </a:r>
            <a:r>
              <a:rPr lang="en-US" sz="2200" dirty="0">
                <a:solidFill>
                  <a:srgbClr val="00000A"/>
                </a:solidFill>
                <a:latin typeface="Times New Roman" panose="02020603050405020304" pitchFamily="18" charset="0"/>
                <a:ea typeface="Times New Roman" panose="02020603050405020304" pitchFamily="18" charset="0"/>
              </a:rPr>
              <a:t>network  calculations for best move is done and </a:t>
            </a:r>
            <a:r>
              <a:rPr lang="en-US" sz="2200" dirty="0">
                <a:solidFill>
                  <a:srgbClr val="00000A"/>
                </a:solidFill>
                <a:effectLst/>
                <a:latin typeface="Times New Roman" panose="02020603050405020304" pitchFamily="18" charset="0"/>
                <a:ea typeface="Times New Roman" panose="02020603050405020304" pitchFamily="18" charset="0"/>
              </a:rPr>
              <a:t>AI analyze the best move. </a:t>
            </a:r>
            <a:endParaRPr lang="en-US" sz="2200" dirty="0">
              <a:solidFill>
                <a:srgbClr val="00000A"/>
              </a:solidFill>
              <a:latin typeface="Times New Roman" panose="02020603050405020304" pitchFamily="18" charset="0"/>
            </a:endParaRPr>
          </a:p>
          <a:p>
            <a:pPr algn="just">
              <a:lnSpc>
                <a:spcPct val="150000"/>
              </a:lnSpc>
            </a:pPr>
            <a:r>
              <a:rPr lang="en-US" sz="2200" dirty="0">
                <a:solidFill>
                  <a:srgbClr val="00000A"/>
                </a:solidFill>
                <a:effectLst/>
                <a:latin typeface="Times New Roman" panose="02020603050405020304" pitchFamily="18" charset="0"/>
                <a:ea typeface="Times New Roman" panose="02020603050405020304" pitchFamily="18" charset="0"/>
              </a:rPr>
              <a:t>Display – Piece Movement and Possible move.</a:t>
            </a:r>
          </a:p>
          <a:p>
            <a:pPr algn="just">
              <a:lnSpc>
                <a:spcPct val="150000"/>
              </a:lnSpc>
            </a:pPr>
            <a:r>
              <a:rPr lang="en-US" sz="2200" dirty="0">
                <a:solidFill>
                  <a:srgbClr val="00000A"/>
                </a:solidFill>
                <a:effectLst/>
                <a:latin typeface="Times New Roman" panose="02020603050405020304" pitchFamily="18" charset="0"/>
                <a:ea typeface="Times New Roman" panose="02020603050405020304" pitchFamily="18" charset="0"/>
              </a:rPr>
              <a:t>The application provides the following information:</a:t>
            </a:r>
          </a:p>
          <a:p>
            <a:pPr lvl="0" algn="just">
              <a:lnSpc>
                <a:spcPct val="150000"/>
              </a:lnSpc>
            </a:pPr>
            <a:r>
              <a:rPr lang="en-IN" sz="2200" dirty="0">
                <a:solidFill>
                  <a:srgbClr val="00000A"/>
                </a:solidFill>
                <a:effectLst/>
                <a:latin typeface="Times New Roman" panose="02020603050405020304" pitchFamily="18" charset="0"/>
                <a:ea typeface="Times New Roman" panose="02020603050405020304" pitchFamily="18" charset="0"/>
              </a:rPr>
              <a:t>Taking Player game data from internet </a:t>
            </a:r>
            <a:r>
              <a:rPr lang="en-US" sz="2200" dirty="0">
                <a:solidFill>
                  <a:srgbClr val="00000A"/>
                </a:solidFill>
                <a:effectLst/>
                <a:latin typeface="Times New Roman" panose="02020603050405020304" pitchFamily="18" charset="0"/>
                <a:ea typeface="Times New Roman" panose="02020603050405020304" pitchFamily="18" charset="0"/>
              </a:rPr>
              <a:t>.</a:t>
            </a:r>
          </a:p>
          <a:p>
            <a:pPr lvl="0" algn="just">
              <a:lnSpc>
                <a:spcPct val="150000"/>
              </a:lnSpc>
            </a:pPr>
            <a:r>
              <a:rPr lang="en-US" sz="2200" dirty="0">
                <a:solidFill>
                  <a:srgbClr val="00000A"/>
                </a:solidFill>
                <a:latin typeface="Times New Roman" panose="02020603050405020304" pitchFamily="18" charset="0"/>
                <a:ea typeface="Times New Roman" panose="02020603050405020304" pitchFamily="18" charset="0"/>
              </a:rPr>
              <a:t>Input by user as a best move, AI recommended best moves as per moves file selected by us.   </a:t>
            </a:r>
            <a:endParaRPr lang="en-IN" sz="2200" dirty="0">
              <a:solidFill>
                <a:srgbClr val="00000A"/>
              </a:solidFill>
              <a:effectLst/>
              <a:latin typeface="Times New Roman" panose="02020603050405020304" pitchFamily="18" charset="0"/>
              <a:ea typeface="Times New Roman" panose="02020603050405020304" pitchFamily="18" charset="0"/>
            </a:endParaRPr>
          </a:p>
          <a:p>
            <a:pPr lvl="0" algn="just">
              <a:lnSpc>
                <a:spcPct val="150000"/>
              </a:lnSpc>
            </a:pPr>
            <a:endParaRPr lang="en-IN" sz="2200" dirty="0">
              <a:solidFill>
                <a:srgbClr val="00000A"/>
              </a:solidFill>
              <a:effectLst/>
              <a:latin typeface="Times New Roman" panose="02020603050405020304" pitchFamily="18" charset="0"/>
              <a:ea typeface="Times New Roman" panose="02020603050405020304" pitchFamily="18" charset="0"/>
            </a:endParaRPr>
          </a:p>
          <a:p>
            <a:pPr marL="0" indent="0" algn="just">
              <a:lnSpc>
                <a:spcPct val="150000"/>
              </a:lnSpc>
              <a:buNone/>
            </a:pPr>
            <a:endParaRPr lang="en-IN" sz="2200" dirty="0">
              <a:solidFill>
                <a:srgbClr val="00000A"/>
              </a:solidFill>
              <a:effectLst/>
              <a:latin typeface="Times New Roman" panose="02020603050405020304" pitchFamily="18" charset="0"/>
              <a:ea typeface="Times New Roman" panose="02020603050405020304" pitchFamily="18" charset="0"/>
            </a:endParaRPr>
          </a:p>
          <a:p>
            <a:pPr marL="0" indent="0">
              <a:buNone/>
            </a:pPr>
            <a:endParaRPr lang="en-US" sz="2200" dirty="0"/>
          </a:p>
        </p:txBody>
      </p:sp>
    </p:spTree>
    <p:extLst>
      <p:ext uri="{BB962C8B-B14F-4D97-AF65-F5344CB8AC3E}">
        <p14:creationId xmlns:p14="http://schemas.microsoft.com/office/powerpoint/2010/main" val="1266969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7E8F4-5ED1-4B37-8565-E55AB126D06A}"/>
              </a:ext>
            </a:extLst>
          </p:cNvPr>
          <p:cNvSpPr>
            <a:spLocks noGrp="1"/>
          </p:cNvSpPr>
          <p:nvPr>
            <p:ph type="title"/>
          </p:nvPr>
        </p:nvSpPr>
        <p:spPr>
          <a:xfrm>
            <a:off x="893620" y="263243"/>
            <a:ext cx="10515600" cy="707015"/>
          </a:xfrm>
        </p:spPr>
        <p:txBody>
          <a:bodyPr>
            <a:normAutofit/>
          </a:bodyPr>
          <a:lstStyle/>
          <a:p>
            <a:r>
              <a:rPr lang="en-IN" sz="2800" b="1" dirty="0" err="1"/>
              <a:t>Dependancy</a:t>
            </a:r>
            <a:endParaRPr lang="en-IN" sz="2800" b="1" dirty="0"/>
          </a:p>
        </p:txBody>
      </p:sp>
      <p:sp>
        <p:nvSpPr>
          <p:cNvPr id="4" name="Date Placeholder 3">
            <a:extLst>
              <a:ext uri="{FF2B5EF4-FFF2-40B4-BE49-F238E27FC236}">
                <a16:creationId xmlns:a16="http://schemas.microsoft.com/office/drawing/2014/main" id="{03A7B68A-BE7A-4FF5-AC55-9C175BDE3F09}"/>
              </a:ext>
            </a:extLst>
          </p:cNvPr>
          <p:cNvSpPr>
            <a:spLocks noGrp="1"/>
          </p:cNvSpPr>
          <p:nvPr>
            <p:ph type="dt" sz="half" idx="10"/>
          </p:nvPr>
        </p:nvSpPr>
        <p:spPr/>
        <p:txBody>
          <a:bodyPr/>
          <a:lstStyle/>
          <a:p>
            <a:fld id="{17D8DC8D-F771-4392-B118-C220E83B2BDC}" type="datetime1">
              <a:rPr lang="en-US" smtClean="0"/>
              <a:t>1/22/2022</a:t>
            </a:fld>
            <a:endParaRPr lang="en-US"/>
          </a:p>
        </p:txBody>
      </p:sp>
      <p:sp>
        <p:nvSpPr>
          <p:cNvPr id="5" name="Footer Placeholder 4">
            <a:extLst>
              <a:ext uri="{FF2B5EF4-FFF2-40B4-BE49-F238E27FC236}">
                <a16:creationId xmlns:a16="http://schemas.microsoft.com/office/drawing/2014/main" id="{B37C12F3-5083-4782-A3A2-43460A58116A}"/>
              </a:ext>
            </a:extLst>
          </p:cNvPr>
          <p:cNvSpPr>
            <a:spLocks noGrp="1"/>
          </p:cNvSpPr>
          <p:nvPr>
            <p:ph type="ftr" sz="quarter" idx="11"/>
          </p:nvPr>
        </p:nvSpPr>
        <p:spPr/>
        <p:txBody>
          <a:bodyPr/>
          <a:lstStyle/>
          <a:p>
            <a:r>
              <a:rPr lang="en-US"/>
              <a:t>Indira College of Engineering &amp; Management, Parandwadi</a:t>
            </a:r>
            <a:endParaRPr lang="en-US" dirty="0"/>
          </a:p>
        </p:txBody>
      </p:sp>
      <p:sp>
        <p:nvSpPr>
          <p:cNvPr id="6" name="Slide Number Placeholder 5">
            <a:extLst>
              <a:ext uri="{FF2B5EF4-FFF2-40B4-BE49-F238E27FC236}">
                <a16:creationId xmlns:a16="http://schemas.microsoft.com/office/drawing/2014/main" id="{221362EA-B424-4383-AE1D-49CF6E89D1CB}"/>
              </a:ext>
            </a:extLst>
          </p:cNvPr>
          <p:cNvSpPr>
            <a:spLocks noGrp="1"/>
          </p:cNvSpPr>
          <p:nvPr>
            <p:ph type="sldNum" sz="quarter" idx="12"/>
          </p:nvPr>
        </p:nvSpPr>
        <p:spPr/>
        <p:txBody>
          <a:bodyPr/>
          <a:lstStyle/>
          <a:p>
            <a:fld id="{ACB160E8-E870-46BA-8C3F-B490E99DB9E1}" type="slidenum">
              <a:rPr lang="en-US" smtClean="0"/>
              <a:t>11</a:t>
            </a:fld>
            <a:endParaRPr lang="en-US"/>
          </a:p>
        </p:txBody>
      </p:sp>
      <p:graphicFrame>
        <p:nvGraphicFramePr>
          <p:cNvPr id="7" name="Table 7">
            <a:extLst>
              <a:ext uri="{FF2B5EF4-FFF2-40B4-BE49-F238E27FC236}">
                <a16:creationId xmlns:a16="http://schemas.microsoft.com/office/drawing/2014/main" id="{A712CC93-981E-4F17-9EB6-0F96615E47B2}"/>
              </a:ext>
            </a:extLst>
          </p:cNvPr>
          <p:cNvGraphicFramePr>
            <a:graphicFrameLocks noGrp="1"/>
          </p:cNvGraphicFramePr>
          <p:nvPr>
            <p:extLst>
              <p:ext uri="{D42A27DB-BD31-4B8C-83A1-F6EECF244321}">
                <p14:modId xmlns:p14="http://schemas.microsoft.com/office/powerpoint/2010/main" val="2962537398"/>
              </p:ext>
            </p:extLst>
          </p:nvPr>
        </p:nvGraphicFramePr>
        <p:xfrm>
          <a:off x="1201882" y="1403886"/>
          <a:ext cx="9788235" cy="2752477"/>
        </p:xfrm>
        <a:graphic>
          <a:graphicData uri="http://schemas.openxmlformats.org/drawingml/2006/table">
            <a:tbl>
              <a:tblPr firstRow="1" bandRow="1">
                <a:tableStyleId>{7E9639D4-E3E2-4D34-9284-5A2195B3D0D7}</a:tableStyleId>
              </a:tblPr>
              <a:tblGrid>
                <a:gridCol w="599209">
                  <a:extLst>
                    <a:ext uri="{9D8B030D-6E8A-4147-A177-3AD203B41FA5}">
                      <a16:colId xmlns:a16="http://schemas.microsoft.com/office/drawing/2014/main" val="1197623697"/>
                    </a:ext>
                  </a:extLst>
                </a:gridCol>
                <a:gridCol w="3906982">
                  <a:extLst>
                    <a:ext uri="{9D8B030D-6E8A-4147-A177-3AD203B41FA5}">
                      <a16:colId xmlns:a16="http://schemas.microsoft.com/office/drawing/2014/main" val="1806265128"/>
                    </a:ext>
                  </a:extLst>
                </a:gridCol>
                <a:gridCol w="5282044">
                  <a:extLst>
                    <a:ext uri="{9D8B030D-6E8A-4147-A177-3AD203B41FA5}">
                      <a16:colId xmlns:a16="http://schemas.microsoft.com/office/drawing/2014/main" val="1388292219"/>
                    </a:ext>
                  </a:extLst>
                </a:gridCol>
              </a:tblGrid>
              <a:tr h="591168">
                <a:tc>
                  <a:txBody>
                    <a:bodyPr/>
                    <a:lstStyle/>
                    <a:p>
                      <a:r>
                        <a:rPr lang="en-IN" dirty="0"/>
                        <a:t>Sr No.</a:t>
                      </a:r>
                    </a:p>
                  </a:txBody>
                  <a:tcPr/>
                </a:tc>
                <a:tc>
                  <a:txBody>
                    <a:bodyPr/>
                    <a:lstStyle/>
                    <a:p>
                      <a:r>
                        <a:rPr lang="en-IN" dirty="0" err="1"/>
                        <a:t>Dependancy</a:t>
                      </a:r>
                      <a:endParaRPr lang="en-IN" dirty="0"/>
                    </a:p>
                  </a:txBody>
                  <a:tcPr/>
                </a:tc>
                <a:tc>
                  <a:txBody>
                    <a:bodyPr/>
                    <a:lstStyle/>
                    <a:p>
                      <a:r>
                        <a:rPr lang="en-IN" dirty="0"/>
                        <a:t>Version</a:t>
                      </a:r>
                    </a:p>
                  </a:txBody>
                  <a:tcPr/>
                </a:tc>
                <a:extLst>
                  <a:ext uri="{0D108BD9-81ED-4DB2-BD59-A6C34878D82A}">
                    <a16:rowId xmlns:a16="http://schemas.microsoft.com/office/drawing/2014/main" val="2150371935"/>
                  </a:ext>
                </a:extLst>
              </a:tr>
              <a:tr h="519125">
                <a:tc>
                  <a:txBody>
                    <a:bodyPr/>
                    <a:lstStyle/>
                    <a:p>
                      <a:r>
                        <a:rPr lang="en-IN" dirty="0"/>
                        <a:t>1.</a:t>
                      </a:r>
                    </a:p>
                  </a:txBody>
                  <a:tcPr/>
                </a:tc>
                <a:tc>
                  <a:txBody>
                    <a:bodyPr/>
                    <a:lstStyle/>
                    <a:p>
                      <a:r>
                        <a:rPr lang="en-IN" dirty="0"/>
                        <a:t>C#</a:t>
                      </a:r>
                    </a:p>
                  </a:txBody>
                  <a:tcPr/>
                </a:tc>
                <a:tc>
                  <a:txBody>
                    <a:bodyPr/>
                    <a:lstStyle/>
                    <a:p>
                      <a:r>
                        <a:rPr lang="en-IN" dirty="0"/>
                        <a:t>10.0</a:t>
                      </a:r>
                    </a:p>
                  </a:txBody>
                  <a:tcPr/>
                </a:tc>
                <a:extLst>
                  <a:ext uri="{0D108BD9-81ED-4DB2-BD59-A6C34878D82A}">
                    <a16:rowId xmlns:a16="http://schemas.microsoft.com/office/drawing/2014/main" val="2151297861"/>
                  </a:ext>
                </a:extLst>
              </a:tr>
              <a:tr h="540327">
                <a:tc>
                  <a:txBody>
                    <a:bodyPr/>
                    <a:lstStyle/>
                    <a:p>
                      <a:r>
                        <a:rPr lang="en-IN" dirty="0"/>
                        <a:t>2.</a:t>
                      </a:r>
                    </a:p>
                  </a:txBody>
                  <a:tcPr/>
                </a:tc>
                <a:tc>
                  <a:txBody>
                    <a:bodyPr/>
                    <a:lstStyle/>
                    <a:p>
                      <a:r>
                        <a:rPr lang="en-IN" dirty="0"/>
                        <a:t>Unity</a:t>
                      </a:r>
                    </a:p>
                  </a:txBody>
                  <a:tcPr/>
                </a:tc>
                <a:tc>
                  <a:txBody>
                    <a:bodyPr/>
                    <a:lstStyle/>
                    <a:p>
                      <a:r>
                        <a:rPr lang="en-IN" dirty="0"/>
                        <a:t>2021.2.0</a:t>
                      </a:r>
                    </a:p>
                  </a:txBody>
                  <a:tcPr/>
                </a:tc>
                <a:extLst>
                  <a:ext uri="{0D108BD9-81ED-4DB2-BD59-A6C34878D82A}">
                    <a16:rowId xmlns:a16="http://schemas.microsoft.com/office/drawing/2014/main" val="3795965601"/>
                  </a:ext>
                </a:extLst>
              </a:tr>
              <a:tr h="498763">
                <a:tc>
                  <a:txBody>
                    <a:bodyPr/>
                    <a:lstStyle/>
                    <a:p>
                      <a:r>
                        <a:rPr lang="en-IN" dirty="0"/>
                        <a:t>3.</a:t>
                      </a:r>
                    </a:p>
                  </a:txBody>
                  <a:tcPr/>
                </a:tc>
                <a:tc>
                  <a:txBody>
                    <a:bodyPr/>
                    <a:lstStyle/>
                    <a:p>
                      <a:r>
                        <a:rPr lang="en-IN" dirty="0" err="1"/>
                        <a:t>Tensorflow</a:t>
                      </a:r>
                      <a:r>
                        <a:rPr lang="en-IN" dirty="0"/>
                        <a:t> Python</a:t>
                      </a:r>
                    </a:p>
                  </a:txBody>
                  <a:tcPr/>
                </a:tc>
                <a:tc>
                  <a:txBody>
                    <a:bodyPr/>
                    <a:lstStyle/>
                    <a:p>
                      <a:r>
                        <a:rPr lang="en-IN" dirty="0"/>
                        <a:t>3.10.0</a:t>
                      </a:r>
                    </a:p>
                  </a:txBody>
                  <a:tcPr/>
                </a:tc>
                <a:extLst>
                  <a:ext uri="{0D108BD9-81ED-4DB2-BD59-A6C34878D82A}">
                    <a16:rowId xmlns:a16="http://schemas.microsoft.com/office/drawing/2014/main" val="1594506867"/>
                  </a:ext>
                </a:extLst>
              </a:tr>
              <a:tr h="554182">
                <a:tc>
                  <a:txBody>
                    <a:bodyPr/>
                    <a:lstStyle/>
                    <a:p>
                      <a:r>
                        <a:rPr lang="en-IN" dirty="0"/>
                        <a:t>4.</a:t>
                      </a:r>
                    </a:p>
                  </a:txBody>
                  <a:tcPr/>
                </a:tc>
                <a:tc>
                  <a:txBody>
                    <a:bodyPr/>
                    <a:lstStyle/>
                    <a:p>
                      <a:r>
                        <a:rPr lang="en-IN" dirty="0"/>
                        <a:t>PGN Viewer</a:t>
                      </a:r>
                    </a:p>
                  </a:txBody>
                  <a:tcPr/>
                </a:tc>
                <a:tc>
                  <a:txBody>
                    <a:bodyPr/>
                    <a:lstStyle/>
                    <a:p>
                      <a:r>
                        <a:rPr lang="en-IN" dirty="0"/>
                        <a:t>GPL (3.0 License)</a:t>
                      </a:r>
                    </a:p>
                  </a:txBody>
                  <a:tcPr/>
                </a:tc>
                <a:extLst>
                  <a:ext uri="{0D108BD9-81ED-4DB2-BD59-A6C34878D82A}">
                    <a16:rowId xmlns:a16="http://schemas.microsoft.com/office/drawing/2014/main" val="3087594986"/>
                  </a:ext>
                </a:extLst>
              </a:tr>
            </a:tbl>
          </a:graphicData>
        </a:graphic>
      </p:graphicFrame>
    </p:spTree>
    <p:extLst>
      <p:ext uri="{BB962C8B-B14F-4D97-AF65-F5344CB8AC3E}">
        <p14:creationId xmlns:p14="http://schemas.microsoft.com/office/powerpoint/2010/main" val="2843785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75566-BB1F-48C2-9379-FF9DF9B190E8}"/>
              </a:ext>
            </a:extLst>
          </p:cNvPr>
          <p:cNvSpPr>
            <a:spLocks noGrp="1"/>
          </p:cNvSpPr>
          <p:nvPr>
            <p:ph type="title"/>
          </p:nvPr>
        </p:nvSpPr>
        <p:spPr/>
        <p:txBody>
          <a:bodyPr/>
          <a:lstStyle/>
          <a:p>
            <a:r>
              <a:rPr lang="en-IN" b="1" dirty="0"/>
              <a:t>Mathematical Model</a:t>
            </a:r>
          </a:p>
        </p:txBody>
      </p:sp>
      <p:sp>
        <p:nvSpPr>
          <p:cNvPr id="3" name="Content Placeholder 2">
            <a:extLst>
              <a:ext uri="{FF2B5EF4-FFF2-40B4-BE49-F238E27FC236}">
                <a16:creationId xmlns:a16="http://schemas.microsoft.com/office/drawing/2014/main" id="{838DC4CF-7B9D-4409-B560-9C2C431B8468}"/>
              </a:ext>
            </a:extLst>
          </p:cNvPr>
          <p:cNvSpPr>
            <a:spLocks noGrp="1"/>
          </p:cNvSpPr>
          <p:nvPr>
            <p:ph idx="1"/>
          </p:nvPr>
        </p:nvSpPr>
        <p:spPr/>
        <p:txBody>
          <a:bodyPr>
            <a:normAutofit/>
          </a:bodyPr>
          <a:lstStyle/>
          <a:p>
            <a:r>
              <a:rPr lang="en-IN" sz="2200" dirty="0"/>
              <a:t>For each material configuration, pawn advantage is computed to a fraction of 1/100 of a point.</a:t>
            </a:r>
          </a:p>
          <a:p>
            <a:r>
              <a:rPr lang="en-IN" sz="2200" dirty="0"/>
              <a:t>After analysing 100 Million games, an approximate relationship between Winning probability &amp; Pawn advantage is given:</a:t>
            </a:r>
          </a:p>
        </p:txBody>
      </p:sp>
      <p:sp>
        <p:nvSpPr>
          <p:cNvPr id="4" name="Date Placeholder 3">
            <a:extLst>
              <a:ext uri="{FF2B5EF4-FFF2-40B4-BE49-F238E27FC236}">
                <a16:creationId xmlns:a16="http://schemas.microsoft.com/office/drawing/2014/main" id="{5A71F525-9B9E-4165-9BD3-F7D70B0FF8E0}"/>
              </a:ext>
            </a:extLst>
          </p:cNvPr>
          <p:cNvSpPr>
            <a:spLocks noGrp="1"/>
          </p:cNvSpPr>
          <p:nvPr>
            <p:ph type="dt" sz="half" idx="10"/>
          </p:nvPr>
        </p:nvSpPr>
        <p:spPr/>
        <p:txBody>
          <a:bodyPr/>
          <a:lstStyle/>
          <a:p>
            <a:fld id="{17D8DC8D-F771-4392-B118-C220E83B2BDC}" type="datetime1">
              <a:rPr lang="en-US" smtClean="0"/>
              <a:t>1/22/2022</a:t>
            </a:fld>
            <a:endParaRPr lang="en-US"/>
          </a:p>
        </p:txBody>
      </p:sp>
      <p:sp>
        <p:nvSpPr>
          <p:cNvPr id="5" name="Footer Placeholder 4">
            <a:extLst>
              <a:ext uri="{FF2B5EF4-FFF2-40B4-BE49-F238E27FC236}">
                <a16:creationId xmlns:a16="http://schemas.microsoft.com/office/drawing/2014/main" id="{4B59F67A-2B7C-4492-AB83-63926680F8AE}"/>
              </a:ext>
            </a:extLst>
          </p:cNvPr>
          <p:cNvSpPr>
            <a:spLocks noGrp="1"/>
          </p:cNvSpPr>
          <p:nvPr>
            <p:ph type="ftr" sz="quarter" idx="11"/>
          </p:nvPr>
        </p:nvSpPr>
        <p:spPr/>
        <p:txBody>
          <a:bodyPr/>
          <a:lstStyle/>
          <a:p>
            <a:r>
              <a:rPr lang="en-US"/>
              <a:t>Indira College of Engineering &amp; Management, Parandwadi</a:t>
            </a:r>
            <a:endParaRPr lang="en-US" dirty="0"/>
          </a:p>
        </p:txBody>
      </p:sp>
      <p:sp>
        <p:nvSpPr>
          <p:cNvPr id="6" name="Slide Number Placeholder 5">
            <a:extLst>
              <a:ext uri="{FF2B5EF4-FFF2-40B4-BE49-F238E27FC236}">
                <a16:creationId xmlns:a16="http://schemas.microsoft.com/office/drawing/2014/main" id="{4C6920C3-C342-433E-9016-46017FAF73C8}"/>
              </a:ext>
            </a:extLst>
          </p:cNvPr>
          <p:cNvSpPr>
            <a:spLocks noGrp="1"/>
          </p:cNvSpPr>
          <p:nvPr>
            <p:ph type="sldNum" sz="quarter" idx="12"/>
          </p:nvPr>
        </p:nvSpPr>
        <p:spPr/>
        <p:txBody>
          <a:bodyPr/>
          <a:lstStyle/>
          <a:p>
            <a:fld id="{ACB160E8-E870-46BA-8C3F-B490E99DB9E1}" type="slidenum">
              <a:rPr lang="en-US" smtClean="0"/>
              <a:t>12</a:t>
            </a:fld>
            <a:endParaRPr lang="en-US"/>
          </a:p>
        </p:txBody>
      </p:sp>
      <p:sp>
        <p:nvSpPr>
          <p:cNvPr id="12" name="TextBox 11">
            <a:extLst>
              <a:ext uri="{FF2B5EF4-FFF2-40B4-BE49-F238E27FC236}">
                <a16:creationId xmlns:a16="http://schemas.microsoft.com/office/drawing/2014/main" id="{6BDDBE52-2A01-4CD4-82ED-62F19ED6AE25}"/>
              </a:ext>
            </a:extLst>
          </p:cNvPr>
          <p:cNvSpPr txBox="1"/>
          <p:nvPr/>
        </p:nvSpPr>
        <p:spPr>
          <a:xfrm>
            <a:off x="1103343" y="4977780"/>
            <a:ext cx="2521909" cy="369332"/>
          </a:xfrm>
          <a:prstGeom prst="rect">
            <a:avLst/>
          </a:prstGeom>
          <a:noFill/>
        </p:spPr>
        <p:txBody>
          <a:bodyPr wrap="none" rtlCol="0">
            <a:spAutoFit/>
          </a:bodyPr>
          <a:lstStyle/>
          <a:p>
            <a:r>
              <a:rPr lang="en-IN" dirty="0"/>
              <a:t>W = Winning Probability</a:t>
            </a:r>
          </a:p>
        </p:txBody>
      </p:sp>
      <p:sp>
        <p:nvSpPr>
          <p:cNvPr id="13" name="TextBox 12">
            <a:extLst>
              <a:ext uri="{FF2B5EF4-FFF2-40B4-BE49-F238E27FC236}">
                <a16:creationId xmlns:a16="http://schemas.microsoft.com/office/drawing/2014/main" id="{4D824D5A-46E9-4858-B31B-73A7C86B8725}"/>
              </a:ext>
            </a:extLst>
          </p:cNvPr>
          <p:cNvSpPr txBox="1"/>
          <p:nvPr/>
        </p:nvSpPr>
        <p:spPr>
          <a:xfrm>
            <a:off x="1103343" y="5377721"/>
            <a:ext cx="2107756" cy="369332"/>
          </a:xfrm>
          <a:prstGeom prst="rect">
            <a:avLst/>
          </a:prstGeom>
          <a:noFill/>
        </p:spPr>
        <p:txBody>
          <a:bodyPr wrap="none" rtlCol="0">
            <a:spAutoFit/>
          </a:bodyPr>
          <a:lstStyle/>
          <a:p>
            <a:r>
              <a:rPr lang="en-IN" dirty="0"/>
              <a:t>P = Pawn Advantage</a:t>
            </a:r>
          </a:p>
        </p:txBody>
      </p:sp>
      <p:grpSp>
        <p:nvGrpSpPr>
          <p:cNvPr id="16" name="Group 15">
            <a:extLst>
              <a:ext uri="{FF2B5EF4-FFF2-40B4-BE49-F238E27FC236}">
                <a16:creationId xmlns:a16="http://schemas.microsoft.com/office/drawing/2014/main" id="{110E6A4A-D882-4DF6-830D-F06BFF9CCD94}"/>
              </a:ext>
            </a:extLst>
          </p:cNvPr>
          <p:cNvGrpSpPr/>
          <p:nvPr/>
        </p:nvGrpSpPr>
        <p:grpSpPr>
          <a:xfrm>
            <a:off x="1103343" y="3582947"/>
            <a:ext cx="10372781" cy="1046365"/>
            <a:chOff x="1103343" y="3582947"/>
            <a:chExt cx="10372781" cy="1046365"/>
          </a:xfrm>
        </p:grpSpPr>
        <p:pic>
          <p:nvPicPr>
            <p:cNvPr id="8" name="Picture 7">
              <a:extLst>
                <a:ext uri="{FF2B5EF4-FFF2-40B4-BE49-F238E27FC236}">
                  <a16:creationId xmlns:a16="http://schemas.microsoft.com/office/drawing/2014/main" id="{7241A551-5170-48EE-B7C0-7C3673FA1249}"/>
                </a:ext>
              </a:extLst>
            </p:cNvPr>
            <p:cNvPicPr>
              <a:picLocks noChangeAspect="1"/>
            </p:cNvPicPr>
            <p:nvPr/>
          </p:nvPicPr>
          <p:blipFill rotWithShape="1">
            <a:blip r:embed="rId2"/>
            <a:srcRect r="4533" b="14367"/>
            <a:stretch/>
          </p:blipFill>
          <p:spPr>
            <a:xfrm>
              <a:off x="1103343" y="3582947"/>
              <a:ext cx="3110730" cy="1046365"/>
            </a:xfrm>
            <a:prstGeom prst="rect">
              <a:avLst/>
            </a:prstGeom>
          </p:spPr>
        </p:pic>
        <p:pic>
          <p:nvPicPr>
            <p:cNvPr id="10" name="Picture 9">
              <a:extLst>
                <a:ext uri="{FF2B5EF4-FFF2-40B4-BE49-F238E27FC236}">
                  <a16:creationId xmlns:a16="http://schemas.microsoft.com/office/drawing/2014/main" id="{EFFCDE51-3AC4-4CA3-A6CE-1CF44BFCF4EC}"/>
                </a:ext>
              </a:extLst>
            </p:cNvPr>
            <p:cNvPicPr>
              <a:picLocks noChangeAspect="1"/>
            </p:cNvPicPr>
            <p:nvPr/>
          </p:nvPicPr>
          <p:blipFill rotWithShape="1">
            <a:blip r:embed="rId3"/>
            <a:srcRect t="4765" r="13866" b="16173"/>
            <a:stretch/>
          </p:blipFill>
          <p:spPr>
            <a:xfrm>
              <a:off x="4336397" y="3609981"/>
              <a:ext cx="4274203" cy="1019331"/>
            </a:xfrm>
            <a:prstGeom prst="rect">
              <a:avLst/>
            </a:prstGeom>
          </p:spPr>
        </p:pic>
        <p:pic>
          <p:nvPicPr>
            <p:cNvPr id="15" name="Picture 14">
              <a:extLst>
                <a:ext uri="{FF2B5EF4-FFF2-40B4-BE49-F238E27FC236}">
                  <a16:creationId xmlns:a16="http://schemas.microsoft.com/office/drawing/2014/main" id="{5A29BD12-F498-4F69-94B3-DC52DA120C5E}"/>
                </a:ext>
              </a:extLst>
            </p:cNvPr>
            <p:cNvPicPr>
              <a:picLocks noChangeAspect="1"/>
            </p:cNvPicPr>
            <p:nvPr/>
          </p:nvPicPr>
          <p:blipFill rotWithShape="1">
            <a:blip r:embed="rId4"/>
            <a:srcRect t="10070" b="9377"/>
            <a:stretch/>
          </p:blipFill>
          <p:spPr>
            <a:xfrm>
              <a:off x="8810740" y="3681107"/>
              <a:ext cx="2665384" cy="877078"/>
            </a:xfrm>
            <a:prstGeom prst="rect">
              <a:avLst/>
            </a:prstGeom>
          </p:spPr>
        </p:pic>
      </p:grpSp>
      <p:sp>
        <p:nvSpPr>
          <p:cNvPr id="17" name="TextBox 16">
            <a:extLst>
              <a:ext uri="{FF2B5EF4-FFF2-40B4-BE49-F238E27FC236}">
                <a16:creationId xmlns:a16="http://schemas.microsoft.com/office/drawing/2014/main" id="{52233C3C-64E8-4E98-A05B-C85C5FE42330}"/>
              </a:ext>
            </a:extLst>
          </p:cNvPr>
          <p:cNvSpPr txBox="1"/>
          <p:nvPr/>
        </p:nvSpPr>
        <p:spPr>
          <a:xfrm>
            <a:off x="4932004" y="4977780"/>
            <a:ext cx="5118774" cy="923330"/>
          </a:xfrm>
          <a:prstGeom prst="rect">
            <a:avLst/>
          </a:prstGeom>
          <a:noFill/>
        </p:spPr>
        <p:txBody>
          <a:bodyPr wrap="none" rtlCol="0">
            <a:spAutoFit/>
          </a:bodyPr>
          <a:lstStyle/>
          <a:p>
            <a:r>
              <a:rPr lang="en-IN" dirty="0"/>
              <a:t>R = Expected Rating Difference b/w Winner &amp; Loser</a:t>
            </a:r>
          </a:p>
          <a:p>
            <a:r>
              <a:rPr lang="en-IN" dirty="0"/>
              <a:t>    </a:t>
            </a:r>
            <a:br>
              <a:rPr lang="en-IN" dirty="0"/>
            </a:br>
            <a:r>
              <a:rPr lang="en-IN" dirty="0"/>
              <a:t>    = </a:t>
            </a:r>
            <a:r>
              <a:rPr lang="en-IN" b="1" dirty="0"/>
              <a:t>(Winner Rating)</a:t>
            </a:r>
            <a:r>
              <a:rPr lang="en-IN" dirty="0"/>
              <a:t> – </a:t>
            </a:r>
            <a:r>
              <a:rPr lang="en-IN" b="1" dirty="0"/>
              <a:t>(Loser Rating)</a:t>
            </a:r>
          </a:p>
        </p:txBody>
      </p:sp>
    </p:spTree>
    <p:extLst>
      <p:ext uri="{BB962C8B-B14F-4D97-AF65-F5344CB8AC3E}">
        <p14:creationId xmlns:p14="http://schemas.microsoft.com/office/powerpoint/2010/main" val="617144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FD4B9-4EFB-4713-938B-88263FCC88D0}"/>
              </a:ext>
            </a:extLst>
          </p:cNvPr>
          <p:cNvSpPr>
            <a:spLocks noGrp="1"/>
          </p:cNvSpPr>
          <p:nvPr>
            <p:ph type="title"/>
          </p:nvPr>
        </p:nvSpPr>
        <p:spPr/>
        <p:txBody>
          <a:bodyPr/>
          <a:lstStyle/>
          <a:p>
            <a:r>
              <a:rPr lang="en-IN" b="1" dirty="0"/>
              <a:t>Mathematical Model</a:t>
            </a:r>
          </a:p>
        </p:txBody>
      </p:sp>
      <p:sp>
        <p:nvSpPr>
          <p:cNvPr id="4" name="Date Placeholder 3">
            <a:extLst>
              <a:ext uri="{FF2B5EF4-FFF2-40B4-BE49-F238E27FC236}">
                <a16:creationId xmlns:a16="http://schemas.microsoft.com/office/drawing/2014/main" id="{F4EBF160-6481-4694-A345-31BFCBFF74B3}"/>
              </a:ext>
            </a:extLst>
          </p:cNvPr>
          <p:cNvSpPr>
            <a:spLocks noGrp="1"/>
          </p:cNvSpPr>
          <p:nvPr>
            <p:ph type="dt" sz="half" idx="10"/>
          </p:nvPr>
        </p:nvSpPr>
        <p:spPr/>
        <p:txBody>
          <a:bodyPr/>
          <a:lstStyle/>
          <a:p>
            <a:fld id="{17D8DC8D-F771-4392-B118-C220E83B2BDC}" type="datetime1">
              <a:rPr lang="en-US" smtClean="0"/>
              <a:t>1/22/2022</a:t>
            </a:fld>
            <a:endParaRPr lang="en-US"/>
          </a:p>
        </p:txBody>
      </p:sp>
      <p:sp>
        <p:nvSpPr>
          <p:cNvPr id="5" name="Footer Placeholder 4">
            <a:extLst>
              <a:ext uri="{FF2B5EF4-FFF2-40B4-BE49-F238E27FC236}">
                <a16:creationId xmlns:a16="http://schemas.microsoft.com/office/drawing/2014/main" id="{E8881E5D-F65E-45FA-9F22-AE539D575FD0}"/>
              </a:ext>
            </a:extLst>
          </p:cNvPr>
          <p:cNvSpPr>
            <a:spLocks noGrp="1"/>
          </p:cNvSpPr>
          <p:nvPr>
            <p:ph type="ftr" sz="quarter" idx="11"/>
          </p:nvPr>
        </p:nvSpPr>
        <p:spPr/>
        <p:txBody>
          <a:bodyPr/>
          <a:lstStyle/>
          <a:p>
            <a:r>
              <a:rPr lang="en-US"/>
              <a:t>Indira College of Engineering &amp; Management, Parandwadi</a:t>
            </a:r>
            <a:endParaRPr lang="en-US" dirty="0"/>
          </a:p>
        </p:txBody>
      </p:sp>
      <p:sp>
        <p:nvSpPr>
          <p:cNvPr id="6" name="Slide Number Placeholder 5">
            <a:extLst>
              <a:ext uri="{FF2B5EF4-FFF2-40B4-BE49-F238E27FC236}">
                <a16:creationId xmlns:a16="http://schemas.microsoft.com/office/drawing/2014/main" id="{65359A6F-0DC6-43FF-8B90-30AEF2A969D5}"/>
              </a:ext>
            </a:extLst>
          </p:cNvPr>
          <p:cNvSpPr>
            <a:spLocks noGrp="1"/>
          </p:cNvSpPr>
          <p:nvPr>
            <p:ph type="sldNum" sz="quarter" idx="12"/>
          </p:nvPr>
        </p:nvSpPr>
        <p:spPr/>
        <p:txBody>
          <a:bodyPr/>
          <a:lstStyle/>
          <a:p>
            <a:fld id="{ACB160E8-E870-46BA-8C3F-B490E99DB9E1}" type="slidenum">
              <a:rPr lang="en-US" smtClean="0"/>
              <a:t>13</a:t>
            </a:fld>
            <a:endParaRPr lang="en-US"/>
          </a:p>
        </p:txBody>
      </p:sp>
      <p:pic>
        <p:nvPicPr>
          <p:cNvPr id="8" name="Picture 7">
            <a:extLst>
              <a:ext uri="{FF2B5EF4-FFF2-40B4-BE49-F238E27FC236}">
                <a16:creationId xmlns:a16="http://schemas.microsoft.com/office/drawing/2014/main" id="{D06B59F3-3B93-487E-9033-47F37F659121}"/>
              </a:ext>
            </a:extLst>
          </p:cNvPr>
          <p:cNvPicPr>
            <a:picLocks noChangeAspect="1"/>
          </p:cNvPicPr>
          <p:nvPr/>
        </p:nvPicPr>
        <p:blipFill>
          <a:blip r:embed="rId2"/>
          <a:stretch>
            <a:fillRect/>
          </a:stretch>
        </p:blipFill>
        <p:spPr>
          <a:xfrm>
            <a:off x="2024743" y="1567543"/>
            <a:ext cx="7716415" cy="4570445"/>
          </a:xfrm>
          <a:prstGeom prst="rect">
            <a:avLst/>
          </a:prstGeom>
        </p:spPr>
      </p:pic>
    </p:spTree>
    <p:extLst>
      <p:ext uri="{BB962C8B-B14F-4D97-AF65-F5344CB8AC3E}">
        <p14:creationId xmlns:p14="http://schemas.microsoft.com/office/powerpoint/2010/main" val="1543182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BEC2F-E4EF-4C56-B7B9-DAEA02D81795}"/>
              </a:ext>
            </a:extLst>
          </p:cNvPr>
          <p:cNvSpPr>
            <a:spLocks noGrp="1"/>
          </p:cNvSpPr>
          <p:nvPr>
            <p:ph type="title"/>
          </p:nvPr>
        </p:nvSpPr>
        <p:spPr/>
        <p:txBody>
          <a:bodyPr/>
          <a:lstStyle/>
          <a:p>
            <a:r>
              <a:rPr lang="en-IN" b="1" dirty="0"/>
              <a:t>Algorithms</a:t>
            </a:r>
          </a:p>
        </p:txBody>
      </p:sp>
      <p:sp>
        <p:nvSpPr>
          <p:cNvPr id="7" name="Content Placeholder 6">
            <a:extLst>
              <a:ext uri="{FF2B5EF4-FFF2-40B4-BE49-F238E27FC236}">
                <a16:creationId xmlns:a16="http://schemas.microsoft.com/office/drawing/2014/main" id="{D70C11C5-17B0-49B3-900A-12439398E0FA}"/>
              </a:ext>
            </a:extLst>
          </p:cNvPr>
          <p:cNvSpPr>
            <a:spLocks noGrp="1"/>
          </p:cNvSpPr>
          <p:nvPr>
            <p:ph sz="half" idx="1"/>
          </p:nvPr>
        </p:nvSpPr>
        <p:spPr>
          <a:xfrm>
            <a:off x="1034145" y="1825625"/>
            <a:ext cx="5181600" cy="4351338"/>
          </a:xfrm>
        </p:spPr>
        <p:txBody>
          <a:bodyPr>
            <a:normAutofit/>
          </a:bodyPr>
          <a:lstStyle/>
          <a:p>
            <a:pPr marL="0" indent="0">
              <a:buNone/>
            </a:pPr>
            <a:r>
              <a:rPr lang="en-IN" sz="2200" dirty="0"/>
              <a:t>Pure Minimax Search</a:t>
            </a:r>
          </a:p>
          <a:p>
            <a:pPr marL="0" indent="0">
              <a:buNone/>
            </a:pPr>
            <a:endParaRPr lang="en-IN" sz="2200" dirty="0"/>
          </a:p>
          <a:p>
            <a:pPr marL="0" indent="0">
              <a:buNone/>
            </a:pPr>
            <a:r>
              <a:rPr lang="en-IN" sz="2200" dirty="0"/>
              <a:t>+ Alpha-beta Pruning</a:t>
            </a:r>
          </a:p>
          <a:p>
            <a:pPr marL="0" indent="0">
              <a:buNone/>
            </a:pPr>
            <a:endParaRPr lang="en-IN" sz="2200" dirty="0"/>
          </a:p>
          <a:p>
            <a:pPr marL="0" indent="0">
              <a:buNone/>
            </a:pPr>
            <a:r>
              <a:rPr lang="en-IN" sz="2200" dirty="0"/>
              <a:t>Move Ordering</a:t>
            </a:r>
          </a:p>
          <a:p>
            <a:pPr marL="0" indent="0">
              <a:buNone/>
            </a:pPr>
            <a:endParaRPr lang="en-IN" sz="2200" dirty="0"/>
          </a:p>
          <a:p>
            <a:pPr marL="0" indent="0">
              <a:buNone/>
            </a:pPr>
            <a:r>
              <a:rPr lang="en-IN" sz="2200" dirty="0"/>
              <a:t>Naïve Pattern Searching</a:t>
            </a:r>
          </a:p>
        </p:txBody>
      </p:sp>
      <p:sp>
        <p:nvSpPr>
          <p:cNvPr id="8" name="Content Placeholder 7">
            <a:extLst>
              <a:ext uri="{FF2B5EF4-FFF2-40B4-BE49-F238E27FC236}">
                <a16:creationId xmlns:a16="http://schemas.microsoft.com/office/drawing/2014/main" id="{1C0C85B1-6C3C-4DE6-BEB6-179C034FB85B}"/>
              </a:ext>
            </a:extLst>
          </p:cNvPr>
          <p:cNvSpPr>
            <a:spLocks noGrp="1"/>
          </p:cNvSpPr>
          <p:nvPr>
            <p:ph sz="half" idx="2"/>
          </p:nvPr>
        </p:nvSpPr>
        <p:spPr>
          <a:xfrm>
            <a:off x="6368145" y="1825625"/>
            <a:ext cx="5181600" cy="4351338"/>
          </a:xfrm>
        </p:spPr>
        <p:txBody>
          <a:bodyPr>
            <a:normAutofit/>
          </a:bodyPr>
          <a:lstStyle/>
          <a:p>
            <a:pPr marL="0" indent="0">
              <a:buNone/>
            </a:pPr>
            <a:r>
              <a:rPr lang="en-IN" sz="2200" dirty="0"/>
              <a:t>Greedy Algorithm</a:t>
            </a:r>
          </a:p>
          <a:p>
            <a:pPr marL="0" indent="0">
              <a:buNone/>
            </a:pPr>
            <a:endParaRPr lang="en-IN" sz="2200" dirty="0"/>
          </a:p>
          <a:p>
            <a:pPr marL="0" indent="0">
              <a:buNone/>
            </a:pPr>
            <a:r>
              <a:rPr lang="en-IN" sz="2200" dirty="0"/>
              <a:t>Zobrist Hashing</a:t>
            </a:r>
          </a:p>
        </p:txBody>
      </p:sp>
      <p:sp>
        <p:nvSpPr>
          <p:cNvPr id="4" name="Date Placeholder 3">
            <a:extLst>
              <a:ext uri="{FF2B5EF4-FFF2-40B4-BE49-F238E27FC236}">
                <a16:creationId xmlns:a16="http://schemas.microsoft.com/office/drawing/2014/main" id="{DB8D1C7A-3F3F-448E-A877-DD0BAE590048}"/>
              </a:ext>
            </a:extLst>
          </p:cNvPr>
          <p:cNvSpPr>
            <a:spLocks noGrp="1"/>
          </p:cNvSpPr>
          <p:nvPr>
            <p:ph type="dt" sz="half" idx="10"/>
          </p:nvPr>
        </p:nvSpPr>
        <p:spPr/>
        <p:txBody>
          <a:bodyPr/>
          <a:lstStyle/>
          <a:p>
            <a:fld id="{17D8DC8D-F771-4392-B118-C220E83B2BDC}" type="datetime1">
              <a:rPr lang="en-US" smtClean="0"/>
              <a:t>1/22/2022</a:t>
            </a:fld>
            <a:endParaRPr lang="en-US"/>
          </a:p>
        </p:txBody>
      </p:sp>
      <p:sp>
        <p:nvSpPr>
          <p:cNvPr id="5" name="Footer Placeholder 4">
            <a:extLst>
              <a:ext uri="{FF2B5EF4-FFF2-40B4-BE49-F238E27FC236}">
                <a16:creationId xmlns:a16="http://schemas.microsoft.com/office/drawing/2014/main" id="{5B67104B-8EA8-4F68-A4E9-9332F391C457}"/>
              </a:ext>
            </a:extLst>
          </p:cNvPr>
          <p:cNvSpPr>
            <a:spLocks noGrp="1"/>
          </p:cNvSpPr>
          <p:nvPr>
            <p:ph type="ftr" sz="quarter" idx="11"/>
          </p:nvPr>
        </p:nvSpPr>
        <p:spPr/>
        <p:txBody>
          <a:bodyPr/>
          <a:lstStyle/>
          <a:p>
            <a:r>
              <a:rPr lang="en-US"/>
              <a:t>Indira College of Engineering &amp; Management, Parandwadi</a:t>
            </a:r>
            <a:endParaRPr lang="en-US" dirty="0"/>
          </a:p>
        </p:txBody>
      </p:sp>
      <p:sp>
        <p:nvSpPr>
          <p:cNvPr id="6" name="Slide Number Placeholder 5">
            <a:extLst>
              <a:ext uri="{FF2B5EF4-FFF2-40B4-BE49-F238E27FC236}">
                <a16:creationId xmlns:a16="http://schemas.microsoft.com/office/drawing/2014/main" id="{58D51850-9F8B-418E-BBBB-7374DBBA5C01}"/>
              </a:ext>
            </a:extLst>
          </p:cNvPr>
          <p:cNvSpPr>
            <a:spLocks noGrp="1"/>
          </p:cNvSpPr>
          <p:nvPr>
            <p:ph type="sldNum" sz="quarter" idx="12"/>
          </p:nvPr>
        </p:nvSpPr>
        <p:spPr/>
        <p:txBody>
          <a:bodyPr/>
          <a:lstStyle/>
          <a:p>
            <a:fld id="{ACB160E8-E870-46BA-8C3F-B490E99DB9E1}" type="slidenum">
              <a:rPr lang="en-US" smtClean="0"/>
              <a:t>14</a:t>
            </a:fld>
            <a:endParaRPr lang="en-US"/>
          </a:p>
        </p:txBody>
      </p:sp>
    </p:spTree>
    <p:extLst>
      <p:ext uri="{BB962C8B-B14F-4D97-AF65-F5344CB8AC3E}">
        <p14:creationId xmlns:p14="http://schemas.microsoft.com/office/powerpoint/2010/main" val="1777380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7635"/>
            <a:ext cx="10515600" cy="950108"/>
          </a:xfrm>
          <a:noFill/>
        </p:spPr>
        <p:style>
          <a:lnRef idx="3">
            <a:schemeClr val="lt1"/>
          </a:lnRef>
          <a:fillRef idx="1">
            <a:schemeClr val="accent4"/>
          </a:fillRef>
          <a:effectRef idx="1">
            <a:schemeClr val="accent4"/>
          </a:effectRef>
          <a:fontRef idx="minor">
            <a:schemeClr val="lt1"/>
          </a:fontRef>
        </p:style>
        <p:txBody>
          <a:bodyPr/>
          <a:lstStyle/>
          <a:p>
            <a:pPr algn="l"/>
            <a:r>
              <a:rPr lang="en-IN" b="1" dirty="0">
                <a:solidFill>
                  <a:schemeClr val="tx1"/>
                </a:solidFill>
                <a:latin typeface="Times New Roman" panose="02020603050405020304" pitchFamily="18" charset="0"/>
                <a:cs typeface="Times New Roman" panose="02020603050405020304" pitchFamily="18" charset="0"/>
              </a:rPr>
              <a:t>Algorithms</a:t>
            </a:r>
            <a:endParaRPr lang="en-IN" sz="4400" b="1" dirty="0">
              <a:solidFill>
                <a:schemeClr val="tx1"/>
              </a:solidFill>
              <a:latin typeface="Times New Roman" panose="02020603050405020304" pitchFamily="18" charset="0"/>
              <a:cs typeface="Times New Roman" panose="02020603050405020304" pitchFamily="18" charset="0"/>
            </a:endParaRPr>
          </a:p>
        </p:txBody>
      </p:sp>
      <p:sp>
        <p:nvSpPr>
          <p:cNvPr id="21" name="Date Placeholder 3">
            <a:extLst>
              <a:ext uri="{FF2B5EF4-FFF2-40B4-BE49-F238E27FC236}">
                <a16:creationId xmlns:a16="http://schemas.microsoft.com/office/drawing/2014/main" id="{DF5950E7-E08E-4AD1-8225-07F00B6F7FE3}"/>
              </a:ext>
            </a:extLst>
          </p:cNvPr>
          <p:cNvSpPr>
            <a:spLocks noGrp="1"/>
          </p:cNvSpPr>
          <p:nvPr>
            <p:ph type="dt" sz="half" idx="10"/>
          </p:nvPr>
        </p:nvSpPr>
        <p:spPr>
          <a:xfrm>
            <a:off x="838200" y="6453846"/>
            <a:ext cx="2743200" cy="365125"/>
          </a:xfrm>
        </p:spPr>
        <p:txBody>
          <a:bodyPr/>
          <a:lstStyle/>
          <a:p>
            <a:fld id="{17D8DC8D-F771-4392-B118-C220E83B2BDC}" type="datetime1">
              <a:rPr lang="en-US" smtClean="0"/>
              <a:pPr/>
              <a:t>1/22/2022</a:t>
            </a:fld>
            <a:endParaRPr lang="en-US" dirty="0"/>
          </a:p>
        </p:txBody>
      </p:sp>
      <p:sp>
        <p:nvSpPr>
          <p:cNvPr id="22" name="Footer Placeholder 4">
            <a:extLst>
              <a:ext uri="{FF2B5EF4-FFF2-40B4-BE49-F238E27FC236}">
                <a16:creationId xmlns:a16="http://schemas.microsoft.com/office/drawing/2014/main" id="{44E3812D-6294-4D85-84A3-5BB21CA70709}"/>
              </a:ext>
            </a:extLst>
          </p:cNvPr>
          <p:cNvSpPr>
            <a:spLocks noGrp="1"/>
          </p:cNvSpPr>
          <p:nvPr>
            <p:ph type="ftr" sz="quarter" idx="11"/>
          </p:nvPr>
        </p:nvSpPr>
        <p:spPr>
          <a:xfrm>
            <a:off x="4038600" y="6453846"/>
            <a:ext cx="4114800" cy="365125"/>
          </a:xfrm>
        </p:spPr>
        <p:txBody>
          <a:bodyPr/>
          <a:lstStyle/>
          <a:p>
            <a:r>
              <a:rPr lang="en-US"/>
              <a:t>Indira College of Engineering Management, Parandwadi</a:t>
            </a:r>
          </a:p>
        </p:txBody>
      </p:sp>
      <p:sp>
        <p:nvSpPr>
          <p:cNvPr id="23" name="Slide Number Placeholder 5">
            <a:extLst>
              <a:ext uri="{FF2B5EF4-FFF2-40B4-BE49-F238E27FC236}">
                <a16:creationId xmlns:a16="http://schemas.microsoft.com/office/drawing/2014/main" id="{69291473-F43D-4037-8993-D5C6E32EFADC}"/>
              </a:ext>
            </a:extLst>
          </p:cNvPr>
          <p:cNvSpPr>
            <a:spLocks noGrp="1"/>
          </p:cNvSpPr>
          <p:nvPr>
            <p:ph type="sldNum" sz="quarter" idx="12"/>
          </p:nvPr>
        </p:nvSpPr>
        <p:spPr>
          <a:xfrm>
            <a:off x="8610600" y="6453846"/>
            <a:ext cx="2743200" cy="365125"/>
          </a:xfrm>
        </p:spPr>
        <p:txBody>
          <a:bodyPr/>
          <a:lstStyle/>
          <a:p>
            <a:fld id="{ACB160E8-E870-46BA-8C3F-B490E99DB9E1}" type="slidenum">
              <a:rPr lang="en-US" smtClean="0"/>
              <a:pPr/>
              <a:t>15</a:t>
            </a:fld>
            <a:endParaRPr lang="en-US"/>
          </a:p>
        </p:txBody>
      </p:sp>
      <p:sp>
        <p:nvSpPr>
          <p:cNvPr id="33" name="Content Placeholder 2">
            <a:extLst>
              <a:ext uri="{FF2B5EF4-FFF2-40B4-BE49-F238E27FC236}">
                <a16:creationId xmlns:a16="http://schemas.microsoft.com/office/drawing/2014/main" id="{3792DF66-2FC9-4808-AB89-B2311FB0ED8A}"/>
              </a:ext>
            </a:extLst>
          </p:cNvPr>
          <p:cNvSpPr>
            <a:spLocks noGrp="1"/>
          </p:cNvSpPr>
          <p:nvPr>
            <p:ph idx="1"/>
          </p:nvPr>
        </p:nvSpPr>
        <p:spPr>
          <a:xfrm>
            <a:off x="838200" y="1492021"/>
            <a:ext cx="10515600" cy="4180991"/>
          </a:xfrm>
        </p:spPr>
        <p:txBody>
          <a:bodyPr>
            <a:noAutofit/>
          </a:bodyPr>
          <a:lstStyle/>
          <a:p>
            <a:pPr marL="0" indent="0">
              <a:lnSpc>
                <a:spcPct val="130000"/>
              </a:lnSpc>
              <a:buNone/>
            </a:pPr>
            <a:r>
              <a:rPr lang="en-IN" sz="2000" b="1" dirty="0"/>
              <a:t>Pure Minimax Search </a:t>
            </a:r>
            <a:r>
              <a:rPr lang="en-US" sz="2000" dirty="0"/>
              <a:t>is based on a recursive algorithm for choosing the next move.</a:t>
            </a:r>
          </a:p>
          <a:p>
            <a:pPr>
              <a:lnSpc>
                <a:spcPct val="130000"/>
              </a:lnSpc>
            </a:pPr>
            <a:r>
              <a:rPr lang="en-US" sz="2000" dirty="0"/>
              <a:t>A value is associated with each position of the game is calculated by the Evaluation Function.</a:t>
            </a:r>
          </a:p>
          <a:p>
            <a:pPr>
              <a:lnSpc>
                <a:spcPct val="130000"/>
              </a:lnSpc>
            </a:pPr>
            <a:r>
              <a:rPr lang="en-US" sz="2000" dirty="0"/>
              <a:t>According to the minimax algorithm, a tree of all possible moves is generated until the depth is defined.</a:t>
            </a:r>
          </a:p>
          <a:p>
            <a:pPr>
              <a:lnSpc>
                <a:spcPct val="130000"/>
              </a:lnSpc>
            </a:pPr>
            <a:r>
              <a:rPr lang="en-US" sz="2000" dirty="0"/>
              <a:t>At the depth, millions of positions are scanned and each position is given an evaluation.</a:t>
            </a:r>
          </a:p>
          <a:p>
            <a:pPr>
              <a:lnSpc>
                <a:spcPct val="130000"/>
              </a:lnSpc>
            </a:pPr>
            <a:r>
              <a:rPr lang="en-US" sz="2000" dirty="0"/>
              <a:t>Based on the final evaluation, the evaluation of the upper node is defined.</a:t>
            </a:r>
          </a:p>
          <a:p>
            <a:pPr>
              <a:lnSpc>
                <a:spcPct val="130000"/>
              </a:lnSpc>
            </a:pPr>
            <a:r>
              <a:rPr lang="en-US" sz="2000" dirty="0"/>
              <a:t>The Upper node is given a number based on the best possible reply of the opponent and the best possible choice.</a:t>
            </a:r>
            <a:endParaRPr lang="en-IN" sz="2000" dirty="0"/>
          </a:p>
        </p:txBody>
      </p:sp>
    </p:spTree>
    <p:extLst>
      <p:ext uri="{BB962C8B-B14F-4D97-AF65-F5344CB8AC3E}">
        <p14:creationId xmlns:p14="http://schemas.microsoft.com/office/powerpoint/2010/main" val="2877562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7635"/>
            <a:ext cx="10515600" cy="950108"/>
          </a:xfrm>
          <a:noFill/>
        </p:spPr>
        <p:style>
          <a:lnRef idx="3">
            <a:schemeClr val="lt1"/>
          </a:lnRef>
          <a:fillRef idx="1">
            <a:schemeClr val="accent4"/>
          </a:fillRef>
          <a:effectRef idx="1">
            <a:schemeClr val="accent4"/>
          </a:effectRef>
          <a:fontRef idx="minor">
            <a:schemeClr val="lt1"/>
          </a:fontRef>
        </p:style>
        <p:txBody>
          <a:bodyPr/>
          <a:lstStyle/>
          <a:p>
            <a:pPr algn="l"/>
            <a:r>
              <a:rPr lang="en-IN" b="1" dirty="0">
                <a:solidFill>
                  <a:schemeClr val="tx1"/>
                </a:solidFill>
                <a:latin typeface="Times New Roman" panose="02020603050405020304" pitchFamily="18" charset="0"/>
                <a:cs typeface="Times New Roman" panose="02020603050405020304" pitchFamily="18" charset="0"/>
              </a:rPr>
              <a:t>Algorithms</a:t>
            </a:r>
            <a:endParaRPr lang="en-IN" sz="4400" b="1" dirty="0">
              <a:solidFill>
                <a:schemeClr val="tx1"/>
              </a:solidFill>
              <a:latin typeface="Times New Roman" panose="02020603050405020304" pitchFamily="18" charset="0"/>
              <a:cs typeface="Times New Roman" panose="02020603050405020304" pitchFamily="18" charset="0"/>
            </a:endParaRPr>
          </a:p>
        </p:txBody>
      </p:sp>
      <p:sp>
        <p:nvSpPr>
          <p:cNvPr id="21" name="Date Placeholder 3">
            <a:extLst>
              <a:ext uri="{FF2B5EF4-FFF2-40B4-BE49-F238E27FC236}">
                <a16:creationId xmlns:a16="http://schemas.microsoft.com/office/drawing/2014/main" id="{DF5950E7-E08E-4AD1-8225-07F00B6F7FE3}"/>
              </a:ext>
            </a:extLst>
          </p:cNvPr>
          <p:cNvSpPr>
            <a:spLocks noGrp="1"/>
          </p:cNvSpPr>
          <p:nvPr>
            <p:ph type="dt" sz="half" idx="10"/>
          </p:nvPr>
        </p:nvSpPr>
        <p:spPr>
          <a:xfrm>
            <a:off x="838200" y="6453846"/>
            <a:ext cx="2743200" cy="365125"/>
          </a:xfrm>
        </p:spPr>
        <p:txBody>
          <a:bodyPr/>
          <a:lstStyle/>
          <a:p>
            <a:fld id="{17D8DC8D-F771-4392-B118-C220E83B2BDC}" type="datetime1">
              <a:rPr lang="en-US" smtClean="0"/>
              <a:pPr/>
              <a:t>1/22/2022</a:t>
            </a:fld>
            <a:endParaRPr lang="en-US" dirty="0"/>
          </a:p>
        </p:txBody>
      </p:sp>
      <p:sp>
        <p:nvSpPr>
          <p:cNvPr id="22" name="Footer Placeholder 4">
            <a:extLst>
              <a:ext uri="{FF2B5EF4-FFF2-40B4-BE49-F238E27FC236}">
                <a16:creationId xmlns:a16="http://schemas.microsoft.com/office/drawing/2014/main" id="{44E3812D-6294-4D85-84A3-5BB21CA70709}"/>
              </a:ext>
            </a:extLst>
          </p:cNvPr>
          <p:cNvSpPr>
            <a:spLocks noGrp="1"/>
          </p:cNvSpPr>
          <p:nvPr>
            <p:ph type="ftr" sz="quarter" idx="11"/>
          </p:nvPr>
        </p:nvSpPr>
        <p:spPr>
          <a:xfrm>
            <a:off x="4038600" y="6453846"/>
            <a:ext cx="4114800" cy="365125"/>
          </a:xfrm>
        </p:spPr>
        <p:txBody>
          <a:bodyPr/>
          <a:lstStyle/>
          <a:p>
            <a:r>
              <a:rPr lang="en-US"/>
              <a:t>Indira College of Engineering Management, Parandwadi</a:t>
            </a:r>
          </a:p>
        </p:txBody>
      </p:sp>
      <p:sp>
        <p:nvSpPr>
          <p:cNvPr id="23" name="Slide Number Placeholder 5">
            <a:extLst>
              <a:ext uri="{FF2B5EF4-FFF2-40B4-BE49-F238E27FC236}">
                <a16:creationId xmlns:a16="http://schemas.microsoft.com/office/drawing/2014/main" id="{69291473-F43D-4037-8993-D5C6E32EFADC}"/>
              </a:ext>
            </a:extLst>
          </p:cNvPr>
          <p:cNvSpPr>
            <a:spLocks noGrp="1"/>
          </p:cNvSpPr>
          <p:nvPr>
            <p:ph type="sldNum" sz="quarter" idx="12"/>
          </p:nvPr>
        </p:nvSpPr>
        <p:spPr>
          <a:xfrm>
            <a:off x="8610600" y="6453846"/>
            <a:ext cx="2743200" cy="365125"/>
          </a:xfrm>
        </p:spPr>
        <p:txBody>
          <a:bodyPr/>
          <a:lstStyle/>
          <a:p>
            <a:fld id="{ACB160E8-E870-46BA-8C3F-B490E99DB9E1}" type="slidenum">
              <a:rPr lang="en-US" smtClean="0"/>
              <a:pPr/>
              <a:t>16</a:t>
            </a:fld>
            <a:endParaRPr lang="en-US"/>
          </a:p>
        </p:txBody>
      </p:sp>
      <p:grpSp>
        <p:nvGrpSpPr>
          <p:cNvPr id="63" name="Group 62">
            <a:extLst>
              <a:ext uri="{FF2B5EF4-FFF2-40B4-BE49-F238E27FC236}">
                <a16:creationId xmlns:a16="http://schemas.microsoft.com/office/drawing/2014/main" id="{2951CD9A-6E6A-4539-ABE8-BAC6C4EED3DE}"/>
              </a:ext>
            </a:extLst>
          </p:cNvPr>
          <p:cNvGrpSpPr/>
          <p:nvPr/>
        </p:nvGrpSpPr>
        <p:grpSpPr>
          <a:xfrm>
            <a:off x="1359857" y="2032806"/>
            <a:ext cx="9472286" cy="4144059"/>
            <a:chOff x="1365061" y="1237743"/>
            <a:chExt cx="9831674" cy="4369955"/>
          </a:xfrm>
        </p:grpSpPr>
        <p:sp>
          <p:nvSpPr>
            <p:cNvPr id="62" name="Rectangle 61">
              <a:extLst>
                <a:ext uri="{FF2B5EF4-FFF2-40B4-BE49-F238E27FC236}">
                  <a16:creationId xmlns:a16="http://schemas.microsoft.com/office/drawing/2014/main" id="{4DD9B7FE-598F-43F2-80A8-EB4BCE466592}"/>
                </a:ext>
              </a:extLst>
            </p:cNvPr>
            <p:cNvSpPr/>
            <p:nvPr/>
          </p:nvSpPr>
          <p:spPr>
            <a:xfrm>
              <a:off x="1365061" y="1237743"/>
              <a:ext cx="9831674" cy="43699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1" name="Group 60">
              <a:extLst>
                <a:ext uri="{FF2B5EF4-FFF2-40B4-BE49-F238E27FC236}">
                  <a16:creationId xmlns:a16="http://schemas.microsoft.com/office/drawing/2014/main" id="{49D28AA3-C13D-4CE5-AEB4-9F7E06142912}"/>
                </a:ext>
              </a:extLst>
            </p:cNvPr>
            <p:cNvGrpSpPr/>
            <p:nvPr/>
          </p:nvGrpSpPr>
          <p:grpSpPr>
            <a:xfrm>
              <a:off x="1669863" y="1599348"/>
              <a:ext cx="8852273" cy="3528065"/>
              <a:chOff x="1165697" y="1235454"/>
              <a:chExt cx="8852273" cy="3528065"/>
            </a:xfrm>
          </p:grpSpPr>
          <p:sp>
            <p:nvSpPr>
              <p:cNvPr id="6" name="Rectangle 5">
                <a:extLst>
                  <a:ext uri="{FF2B5EF4-FFF2-40B4-BE49-F238E27FC236}">
                    <a16:creationId xmlns:a16="http://schemas.microsoft.com/office/drawing/2014/main" id="{E97777E2-B5DE-44F7-9940-6A63809820E5}"/>
                  </a:ext>
                </a:extLst>
              </p:cNvPr>
              <p:cNvSpPr/>
              <p:nvPr/>
            </p:nvSpPr>
            <p:spPr>
              <a:xfrm>
                <a:off x="5531794" y="1235454"/>
                <a:ext cx="492671" cy="492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CA97A21D-EF4C-44AE-B986-CF479631B6A1}"/>
                  </a:ext>
                </a:extLst>
              </p:cNvPr>
              <p:cNvSpPr/>
              <p:nvPr/>
            </p:nvSpPr>
            <p:spPr>
              <a:xfrm>
                <a:off x="1927697" y="3073192"/>
                <a:ext cx="492671" cy="4926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6</a:t>
                </a:r>
              </a:p>
            </p:txBody>
          </p:sp>
          <p:sp>
            <p:nvSpPr>
              <p:cNvPr id="12" name="Rectangle 11">
                <a:extLst>
                  <a:ext uri="{FF2B5EF4-FFF2-40B4-BE49-F238E27FC236}">
                    <a16:creationId xmlns:a16="http://schemas.microsoft.com/office/drawing/2014/main" id="{8E9D00E0-9478-41A7-A049-A2B9ACD5E86E}"/>
                  </a:ext>
                </a:extLst>
              </p:cNvPr>
              <p:cNvSpPr/>
              <p:nvPr/>
            </p:nvSpPr>
            <p:spPr>
              <a:xfrm>
                <a:off x="5531793" y="3073192"/>
                <a:ext cx="492671" cy="4926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9</a:t>
                </a:r>
              </a:p>
            </p:txBody>
          </p:sp>
          <p:sp>
            <p:nvSpPr>
              <p:cNvPr id="13" name="Rectangle 12">
                <a:extLst>
                  <a:ext uri="{FF2B5EF4-FFF2-40B4-BE49-F238E27FC236}">
                    <a16:creationId xmlns:a16="http://schemas.microsoft.com/office/drawing/2014/main" id="{B9CB176B-55F0-42A1-9C65-6136E6F66DA5}"/>
                  </a:ext>
                </a:extLst>
              </p:cNvPr>
              <p:cNvSpPr/>
              <p:nvPr/>
            </p:nvSpPr>
            <p:spPr>
              <a:xfrm>
                <a:off x="8763296" y="3073192"/>
                <a:ext cx="492671" cy="4926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-2</a:t>
                </a:r>
              </a:p>
            </p:txBody>
          </p:sp>
          <p:sp>
            <p:nvSpPr>
              <p:cNvPr id="14" name="Rectangle 13">
                <a:extLst>
                  <a:ext uri="{FF2B5EF4-FFF2-40B4-BE49-F238E27FC236}">
                    <a16:creationId xmlns:a16="http://schemas.microsoft.com/office/drawing/2014/main" id="{19F4EF18-F144-49E3-83CA-83B12C634008}"/>
                  </a:ext>
                </a:extLst>
              </p:cNvPr>
              <p:cNvSpPr/>
              <p:nvPr/>
            </p:nvSpPr>
            <p:spPr>
              <a:xfrm>
                <a:off x="1165697" y="4270848"/>
                <a:ext cx="492671" cy="492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4</a:t>
                </a:r>
              </a:p>
            </p:txBody>
          </p:sp>
          <p:sp>
            <p:nvSpPr>
              <p:cNvPr id="15" name="Rectangle 14">
                <a:extLst>
                  <a:ext uri="{FF2B5EF4-FFF2-40B4-BE49-F238E27FC236}">
                    <a16:creationId xmlns:a16="http://schemas.microsoft.com/office/drawing/2014/main" id="{8E07AB73-48EC-480E-BF78-E11522EF747B}"/>
                  </a:ext>
                </a:extLst>
              </p:cNvPr>
              <p:cNvSpPr/>
              <p:nvPr/>
            </p:nvSpPr>
            <p:spPr>
              <a:xfrm>
                <a:off x="1927696" y="4270847"/>
                <a:ext cx="492671" cy="492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-6</a:t>
                </a:r>
              </a:p>
            </p:txBody>
          </p:sp>
          <p:sp>
            <p:nvSpPr>
              <p:cNvPr id="16" name="Rectangle 15">
                <a:extLst>
                  <a:ext uri="{FF2B5EF4-FFF2-40B4-BE49-F238E27FC236}">
                    <a16:creationId xmlns:a16="http://schemas.microsoft.com/office/drawing/2014/main" id="{220F6773-8BCD-4035-8B55-2C2E4C843D70}"/>
                  </a:ext>
                </a:extLst>
              </p:cNvPr>
              <p:cNvSpPr/>
              <p:nvPr/>
            </p:nvSpPr>
            <p:spPr>
              <a:xfrm>
                <a:off x="2689695" y="4270846"/>
                <a:ext cx="492671" cy="492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0</a:t>
                </a:r>
              </a:p>
            </p:txBody>
          </p:sp>
          <p:sp>
            <p:nvSpPr>
              <p:cNvPr id="17" name="Rectangle 16">
                <a:extLst>
                  <a:ext uri="{FF2B5EF4-FFF2-40B4-BE49-F238E27FC236}">
                    <a16:creationId xmlns:a16="http://schemas.microsoft.com/office/drawing/2014/main" id="{5BE74606-CE33-42D0-925A-D90729AE0BB6}"/>
                  </a:ext>
                </a:extLst>
              </p:cNvPr>
              <p:cNvSpPr/>
              <p:nvPr/>
            </p:nvSpPr>
            <p:spPr>
              <a:xfrm>
                <a:off x="4769794" y="4270848"/>
                <a:ext cx="492671" cy="492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-8</a:t>
                </a:r>
              </a:p>
            </p:txBody>
          </p:sp>
          <p:sp>
            <p:nvSpPr>
              <p:cNvPr id="18" name="Rectangle 17">
                <a:extLst>
                  <a:ext uri="{FF2B5EF4-FFF2-40B4-BE49-F238E27FC236}">
                    <a16:creationId xmlns:a16="http://schemas.microsoft.com/office/drawing/2014/main" id="{734DC69F-1A31-49D2-A3DE-62C687D0D8F9}"/>
                  </a:ext>
                </a:extLst>
              </p:cNvPr>
              <p:cNvSpPr/>
              <p:nvPr/>
            </p:nvSpPr>
            <p:spPr>
              <a:xfrm>
                <a:off x="5531793" y="4270847"/>
                <a:ext cx="492671" cy="492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7</a:t>
                </a:r>
              </a:p>
            </p:txBody>
          </p:sp>
          <p:sp>
            <p:nvSpPr>
              <p:cNvPr id="19" name="Rectangle 18">
                <a:extLst>
                  <a:ext uri="{FF2B5EF4-FFF2-40B4-BE49-F238E27FC236}">
                    <a16:creationId xmlns:a16="http://schemas.microsoft.com/office/drawing/2014/main" id="{0A5F8670-C81E-448F-9892-86FA2A9E5E3C}"/>
                  </a:ext>
                </a:extLst>
              </p:cNvPr>
              <p:cNvSpPr/>
              <p:nvPr/>
            </p:nvSpPr>
            <p:spPr>
              <a:xfrm>
                <a:off x="6293792" y="4270846"/>
                <a:ext cx="492671" cy="492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-9</a:t>
                </a:r>
              </a:p>
            </p:txBody>
          </p:sp>
          <p:sp>
            <p:nvSpPr>
              <p:cNvPr id="20" name="Rectangle 19">
                <a:extLst>
                  <a:ext uri="{FF2B5EF4-FFF2-40B4-BE49-F238E27FC236}">
                    <a16:creationId xmlns:a16="http://schemas.microsoft.com/office/drawing/2014/main" id="{F6BA01D3-418E-4E28-B5C1-8CE8A420675D}"/>
                  </a:ext>
                </a:extLst>
              </p:cNvPr>
              <p:cNvSpPr/>
              <p:nvPr/>
            </p:nvSpPr>
            <p:spPr>
              <a:xfrm>
                <a:off x="8001301" y="4270846"/>
                <a:ext cx="492671" cy="492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4</a:t>
                </a:r>
              </a:p>
            </p:txBody>
          </p:sp>
          <p:sp>
            <p:nvSpPr>
              <p:cNvPr id="24" name="Rectangle 23">
                <a:extLst>
                  <a:ext uri="{FF2B5EF4-FFF2-40B4-BE49-F238E27FC236}">
                    <a16:creationId xmlns:a16="http://schemas.microsoft.com/office/drawing/2014/main" id="{FCDC0B41-2817-47EE-B3A0-6B81EF2D660A}"/>
                  </a:ext>
                </a:extLst>
              </p:cNvPr>
              <p:cNvSpPr/>
              <p:nvPr/>
            </p:nvSpPr>
            <p:spPr>
              <a:xfrm>
                <a:off x="8763300" y="4270845"/>
                <a:ext cx="492671" cy="492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A11F2FDD-0267-4E25-A898-A9A93671D7D0}"/>
                  </a:ext>
                </a:extLst>
              </p:cNvPr>
              <p:cNvSpPr/>
              <p:nvPr/>
            </p:nvSpPr>
            <p:spPr>
              <a:xfrm>
                <a:off x="9525299" y="4270844"/>
                <a:ext cx="492671" cy="492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6</a:t>
                </a:r>
              </a:p>
            </p:txBody>
          </p:sp>
          <p:cxnSp>
            <p:nvCxnSpPr>
              <p:cNvPr id="8" name="Straight Arrow Connector 7">
                <a:extLst>
                  <a:ext uri="{FF2B5EF4-FFF2-40B4-BE49-F238E27FC236}">
                    <a16:creationId xmlns:a16="http://schemas.microsoft.com/office/drawing/2014/main" id="{43C32783-652D-404A-8709-EBE4D08119A1}"/>
                  </a:ext>
                </a:extLst>
              </p:cNvPr>
              <p:cNvCxnSpPr>
                <a:cxnSpLocks/>
                <a:stCxn id="6" idx="1"/>
                <a:endCxn id="11" idx="0"/>
              </p:cNvCxnSpPr>
              <p:nvPr/>
            </p:nvCxnSpPr>
            <p:spPr>
              <a:xfrm flipH="1">
                <a:off x="2174033" y="1481790"/>
                <a:ext cx="3357761" cy="15914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3045F567-8C82-45A3-BA8B-AC88137C9E3F}"/>
                  </a:ext>
                </a:extLst>
              </p:cNvPr>
              <p:cNvCxnSpPr>
                <a:cxnSpLocks/>
                <a:stCxn id="6" idx="2"/>
                <a:endCxn id="12" idx="0"/>
              </p:cNvCxnSpPr>
              <p:nvPr/>
            </p:nvCxnSpPr>
            <p:spPr>
              <a:xfrm flipH="1">
                <a:off x="5778129" y="1728125"/>
                <a:ext cx="1" cy="13450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D5EE2274-3D06-44B9-AD67-CA576CBC69DA}"/>
                  </a:ext>
                </a:extLst>
              </p:cNvPr>
              <p:cNvCxnSpPr>
                <a:cxnSpLocks/>
                <a:stCxn id="6" idx="3"/>
                <a:endCxn id="13" idx="0"/>
              </p:cNvCxnSpPr>
              <p:nvPr/>
            </p:nvCxnSpPr>
            <p:spPr>
              <a:xfrm>
                <a:off x="6024465" y="1481790"/>
                <a:ext cx="2985167" cy="15914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CDD968E9-C814-44DF-9A0B-72BB83CAC18E}"/>
                  </a:ext>
                </a:extLst>
              </p:cNvPr>
              <p:cNvCxnSpPr>
                <a:cxnSpLocks/>
                <a:stCxn id="11" idx="2"/>
                <a:endCxn id="14" idx="0"/>
              </p:cNvCxnSpPr>
              <p:nvPr/>
            </p:nvCxnSpPr>
            <p:spPr>
              <a:xfrm flipH="1">
                <a:off x="1412033" y="3565863"/>
                <a:ext cx="762000" cy="704985"/>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4DEAF765-3EEA-4A1C-9C3F-F252EB32AF99}"/>
                  </a:ext>
                </a:extLst>
              </p:cNvPr>
              <p:cNvCxnSpPr>
                <a:cxnSpLocks/>
                <a:stCxn id="11" idx="2"/>
                <a:endCxn id="15" idx="0"/>
              </p:cNvCxnSpPr>
              <p:nvPr/>
            </p:nvCxnSpPr>
            <p:spPr>
              <a:xfrm flipH="1">
                <a:off x="2174032" y="3565863"/>
                <a:ext cx="1" cy="70498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0C55B88E-CB94-4D17-891C-440356FAC4B6}"/>
                  </a:ext>
                </a:extLst>
              </p:cNvPr>
              <p:cNvCxnSpPr>
                <a:cxnSpLocks/>
                <a:stCxn id="11" idx="2"/>
                <a:endCxn id="16" idx="0"/>
              </p:cNvCxnSpPr>
              <p:nvPr/>
            </p:nvCxnSpPr>
            <p:spPr>
              <a:xfrm>
                <a:off x="2174033" y="3565863"/>
                <a:ext cx="761998" cy="70498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87769B87-35A9-4485-A936-9F4BC04374A9}"/>
                  </a:ext>
                </a:extLst>
              </p:cNvPr>
              <p:cNvCxnSpPr>
                <a:cxnSpLocks/>
                <a:stCxn id="12" idx="2"/>
                <a:endCxn id="19" idx="0"/>
              </p:cNvCxnSpPr>
              <p:nvPr/>
            </p:nvCxnSpPr>
            <p:spPr>
              <a:xfrm>
                <a:off x="5778129" y="3565863"/>
                <a:ext cx="761999" cy="7049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AFEF6E79-7B27-4DC2-B9C9-3B34BA5FCF44}"/>
                  </a:ext>
                </a:extLst>
              </p:cNvPr>
              <p:cNvCxnSpPr>
                <a:cxnSpLocks/>
                <a:stCxn id="13" idx="2"/>
                <a:endCxn id="25" idx="0"/>
              </p:cNvCxnSpPr>
              <p:nvPr/>
            </p:nvCxnSpPr>
            <p:spPr>
              <a:xfrm>
                <a:off x="9009632" y="3565863"/>
                <a:ext cx="762003" cy="70498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0C058A0D-77D0-400E-912A-362F244B426E}"/>
                  </a:ext>
                </a:extLst>
              </p:cNvPr>
              <p:cNvCxnSpPr>
                <a:cxnSpLocks/>
                <a:stCxn id="12" idx="2"/>
                <a:endCxn id="17" idx="0"/>
              </p:cNvCxnSpPr>
              <p:nvPr/>
            </p:nvCxnSpPr>
            <p:spPr>
              <a:xfrm flipH="1">
                <a:off x="5016130" y="3565863"/>
                <a:ext cx="761999" cy="704985"/>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C8B3B01E-D7AE-4D08-94CD-06A62030F8FC}"/>
                  </a:ext>
                </a:extLst>
              </p:cNvPr>
              <p:cNvCxnSpPr>
                <a:cxnSpLocks/>
                <a:stCxn id="12" idx="2"/>
                <a:endCxn id="18" idx="0"/>
              </p:cNvCxnSpPr>
              <p:nvPr/>
            </p:nvCxnSpPr>
            <p:spPr>
              <a:xfrm>
                <a:off x="5778129" y="3565863"/>
                <a:ext cx="0" cy="704984"/>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91BFA42C-2794-4BF9-80C0-5DF94A0D9954}"/>
                  </a:ext>
                </a:extLst>
              </p:cNvPr>
              <p:cNvCxnSpPr>
                <a:cxnSpLocks/>
                <a:stCxn id="13" idx="2"/>
                <a:endCxn id="20" idx="0"/>
              </p:cNvCxnSpPr>
              <p:nvPr/>
            </p:nvCxnSpPr>
            <p:spPr>
              <a:xfrm flipH="1">
                <a:off x="8247637" y="3565863"/>
                <a:ext cx="761995" cy="70498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8247F0BC-6E94-4B67-9C07-AACF55BFF74A}"/>
                  </a:ext>
                </a:extLst>
              </p:cNvPr>
              <p:cNvCxnSpPr>
                <a:cxnSpLocks/>
                <a:stCxn id="13" idx="2"/>
                <a:endCxn id="24" idx="0"/>
              </p:cNvCxnSpPr>
              <p:nvPr/>
            </p:nvCxnSpPr>
            <p:spPr>
              <a:xfrm>
                <a:off x="9009632" y="3565863"/>
                <a:ext cx="4" cy="70498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grpSp>
      </p:grpSp>
      <p:sp>
        <p:nvSpPr>
          <p:cNvPr id="64" name="Content Placeholder 2">
            <a:extLst>
              <a:ext uri="{FF2B5EF4-FFF2-40B4-BE49-F238E27FC236}">
                <a16:creationId xmlns:a16="http://schemas.microsoft.com/office/drawing/2014/main" id="{B6F3EF5B-1881-4152-BA60-DCDCAD2C20AF}"/>
              </a:ext>
            </a:extLst>
          </p:cNvPr>
          <p:cNvSpPr>
            <a:spLocks noGrp="1"/>
          </p:cNvSpPr>
          <p:nvPr>
            <p:ph idx="1"/>
          </p:nvPr>
        </p:nvSpPr>
        <p:spPr>
          <a:xfrm>
            <a:off x="838200" y="1289911"/>
            <a:ext cx="3052665" cy="551383"/>
          </a:xfrm>
        </p:spPr>
        <p:txBody>
          <a:bodyPr>
            <a:noAutofit/>
          </a:bodyPr>
          <a:lstStyle/>
          <a:p>
            <a:pPr marL="0" indent="0">
              <a:lnSpc>
                <a:spcPct val="130000"/>
              </a:lnSpc>
              <a:buNone/>
            </a:pPr>
            <a:r>
              <a:rPr lang="en-IN" sz="2000" b="1" dirty="0"/>
              <a:t>Pure Minimax Search</a:t>
            </a:r>
            <a:endParaRPr lang="en-IN" sz="2000" dirty="0"/>
          </a:p>
        </p:txBody>
      </p:sp>
    </p:spTree>
    <p:extLst>
      <p:ext uri="{BB962C8B-B14F-4D97-AF65-F5344CB8AC3E}">
        <p14:creationId xmlns:p14="http://schemas.microsoft.com/office/powerpoint/2010/main" val="982920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7635"/>
            <a:ext cx="10515600" cy="950108"/>
          </a:xfrm>
          <a:noFill/>
        </p:spPr>
        <p:style>
          <a:lnRef idx="3">
            <a:schemeClr val="lt1"/>
          </a:lnRef>
          <a:fillRef idx="1">
            <a:schemeClr val="accent4"/>
          </a:fillRef>
          <a:effectRef idx="1">
            <a:schemeClr val="accent4"/>
          </a:effectRef>
          <a:fontRef idx="minor">
            <a:schemeClr val="lt1"/>
          </a:fontRef>
        </p:style>
        <p:txBody>
          <a:bodyPr/>
          <a:lstStyle/>
          <a:p>
            <a:pPr algn="l"/>
            <a:r>
              <a:rPr lang="en-IN" b="1" dirty="0">
                <a:solidFill>
                  <a:schemeClr val="tx1"/>
                </a:solidFill>
                <a:latin typeface="Times New Roman" panose="02020603050405020304" pitchFamily="18" charset="0"/>
                <a:cs typeface="Times New Roman" panose="02020603050405020304" pitchFamily="18" charset="0"/>
              </a:rPr>
              <a:t>Algorithms</a:t>
            </a:r>
            <a:endParaRPr lang="en-IN" sz="4400" b="1" dirty="0">
              <a:solidFill>
                <a:schemeClr val="tx1"/>
              </a:solidFill>
              <a:latin typeface="Times New Roman" panose="02020603050405020304" pitchFamily="18" charset="0"/>
              <a:cs typeface="Times New Roman" panose="02020603050405020304" pitchFamily="18" charset="0"/>
            </a:endParaRPr>
          </a:p>
        </p:txBody>
      </p:sp>
      <p:sp>
        <p:nvSpPr>
          <p:cNvPr id="21" name="Date Placeholder 3">
            <a:extLst>
              <a:ext uri="{FF2B5EF4-FFF2-40B4-BE49-F238E27FC236}">
                <a16:creationId xmlns:a16="http://schemas.microsoft.com/office/drawing/2014/main" id="{DF5950E7-E08E-4AD1-8225-07F00B6F7FE3}"/>
              </a:ext>
            </a:extLst>
          </p:cNvPr>
          <p:cNvSpPr>
            <a:spLocks noGrp="1"/>
          </p:cNvSpPr>
          <p:nvPr>
            <p:ph type="dt" sz="half" idx="10"/>
          </p:nvPr>
        </p:nvSpPr>
        <p:spPr>
          <a:xfrm>
            <a:off x="838200" y="6453846"/>
            <a:ext cx="2743200" cy="365125"/>
          </a:xfrm>
        </p:spPr>
        <p:txBody>
          <a:bodyPr/>
          <a:lstStyle/>
          <a:p>
            <a:fld id="{17D8DC8D-F771-4392-B118-C220E83B2BDC}" type="datetime1">
              <a:rPr lang="en-US" smtClean="0"/>
              <a:pPr/>
              <a:t>1/22/2022</a:t>
            </a:fld>
            <a:endParaRPr lang="en-US" dirty="0"/>
          </a:p>
        </p:txBody>
      </p:sp>
      <p:sp>
        <p:nvSpPr>
          <p:cNvPr id="22" name="Footer Placeholder 4">
            <a:extLst>
              <a:ext uri="{FF2B5EF4-FFF2-40B4-BE49-F238E27FC236}">
                <a16:creationId xmlns:a16="http://schemas.microsoft.com/office/drawing/2014/main" id="{44E3812D-6294-4D85-84A3-5BB21CA70709}"/>
              </a:ext>
            </a:extLst>
          </p:cNvPr>
          <p:cNvSpPr>
            <a:spLocks noGrp="1"/>
          </p:cNvSpPr>
          <p:nvPr>
            <p:ph type="ftr" sz="quarter" idx="11"/>
          </p:nvPr>
        </p:nvSpPr>
        <p:spPr>
          <a:xfrm>
            <a:off x="4038600" y="6453846"/>
            <a:ext cx="4114800" cy="365125"/>
          </a:xfrm>
        </p:spPr>
        <p:txBody>
          <a:bodyPr/>
          <a:lstStyle/>
          <a:p>
            <a:r>
              <a:rPr lang="en-US"/>
              <a:t>Indira College of Engineering Management, Parandwadi</a:t>
            </a:r>
          </a:p>
        </p:txBody>
      </p:sp>
      <p:sp>
        <p:nvSpPr>
          <p:cNvPr id="23" name="Slide Number Placeholder 5">
            <a:extLst>
              <a:ext uri="{FF2B5EF4-FFF2-40B4-BE49-F238E27FC236}">
                <a16:creationId xmlns:a16="http://schemas.microsoft.com/office/drawing/2014/main" id="{69291473-F43D-4037-8993-D5C6E32EFADC}"/>
              </a:ext>
            </a:extLst>
          </p:cNvPr>
          <p:cNvSpPr>
            <a:spLocks noGrp="1"/>
          </p:cNvSpPr>
          <p:nvPr>
            <p:ph type="sldNum" sz="quarter" idx="12"/>
          </p:nvPr>
        </p:nvSpPr>
        <p:spPr>
          <a:xfrm>
            <a:off x="8610600" y="6453846"/>
            <a:ext cx="2743200" cy="365125"/>
          </a:xfrm>
        </p:spPr>
        <p:txBody>
          <a:bodyPr/>
          <a:lstStyle/>
          <a:p>
            <a:fld id="{ACB160E8-E870-46BA-8C3F-B490E99DB9E1}" type="slidenum">
              <a:rPr lang="en-US" smtClean="0"/>
              <a:pPr/>
              <a:t>17</a:t>
            </a:fld>
            <a:endParaRPr lang="en-US"/>
          </a:p>
        </p:txBody>
      </p:sp>
      <p:grpSp>
        <p:nvGrpSpPr>
          <p:cNvPr id="63" name="Group 62">
            <a:extLst>
              <a:ext uri="{FF2B5EF4-FFF2-40B4-BE49-F238E27FC236}">
                <a16:creationId xmlns:a16="http://schemas.microsoft.com/office/drawing/2014/main" id="{2951CD9A-6E6A-4539-ABE8-BAC6C4EED3DE}"/>
              </a:ext>
            </a:extLst>
          </p:cNvPr>
          <p:cNvGrpSpPr/>
          <p:nvPr/>
        </p:nvGrpSpPr>
        <p:grpSpPr>
          <a:xfrm>
            <a:off x="1359857" y="2032806"/>
            <a:ext cx="9472286" cy="4144059"/>
            <a:chOff x="1365061" y="1237743"/>
            <a:chExt cx="9831674" cy="4369955"/>
          </a:xfrm>
        </p:grpSpPr>
        <p:sp>
          <p:nvSpPr>
            <p:cNvPr id="62" name="Rectangle 61">
              <a:extLst>
                <a:ext uri="{FF2B5EF4-FFF2-40B4-BE49-F238E27FC236}">
                  <a16:creationId xmlns:a16="http://schemas.microsoft.com/office/drawing/2014/main" id="{4DD9B7FE-598F-43F2-80A8-EB4BCE466592}"/>
                </a:ext>
              </a:extLst>
            </p:cNvPr>
            <p:cNvSpPr/>
            <p:nvPr/>
          </p:nvSpPr>
          <p:spPr>
            <a:xfrm>
              <a:off x="1365061" y="1237743"/>
              <a:ext cx="9831674" cy="43699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1" name="Group 60">
              <a:extLst>
                <a:ext uri="{FF2B5EF4-FFF2-40B4-BE49-F238E27FC236}">
                  <a16:creationId xmlns:a16="http://schemas.microsoft.com/office/drawing/2014/main" id="{49D28AA3-C13D-4CE5-AEB4-9F7E06142912}"/>
                </a:ext>
              </a:extLst>
            </p:cNvPr>
            <p:cNvGrpSpPr/>
            <p:nvPr/>
          </p:nvGrpSpPr>
          <p:grpSpPr>
            <a:xfrm>
              <a:off x="1669863" y="1599348"/>
              <a:ext cx="8852273" cy="3528065"/>
              <a:chOff x="1165697" y="1235454"/>
              <a:chExt cx="8852273" cy="3528065"/>
            </a:xfrm>
          </p:grpSpPr>
          <p:sp>
            <p:nvSpPr>
              <p:cNvPr id="6" name="Rectangle 5">
                <a:extLst>
                  <a:ext uri="{FF2B5EF4-FFF2-40B4-BE49-F238E27FC236}">
                    <a16:creationId xmlns:a16="http://schemas.microsoft.com/office/drawing/2014/main" id="{E97777E2-B5DE-44F7-9940-6A63809820E5}"/>
                  </a:ext>
                </a:extLst>
              </p:cNvPr>
              <p:cNvSpPr/>
              <p:nvPr/>
            </p:nvSpPr>
            <p:spPr>
              <a:xfrm>
                <a:off x="5531794" y="1235454"/>
                <a:ext cx="492671" cy="492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CA97A21D-EF4C-44AE-B986-CF479631B6A1}"/>
                  </a:ext>
                </a:extLst>
              </p:cNvPr>
              <p:cNvSpPr/>
              <p:nvPr/>
            </p:nvSpPr>
            <p:spPr>
              <a:xfrm>
                <a:off x="1927697" y="3073192"/>
                <a:ext cx="492671" cy="4926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6</a:t>
                </a:r>
              </a:p>
            </p:txBody>
          </p:sp>
          <p:sp>
            <p:nvSpPr>
              <p:cNvPr id="12" name="Rectangle 11">
                <a:extLst>
                  <a:ext uri="{FF2B5EF4-FFF2-40B4-BE49-F238E27FC236}">
                    <a16:creationId xmlns:a16="http://schemas.microsoft.com/office/drawing/2014/main" id="{8E9D00E0-9478-41A7-A049-A2B9ACD5E86E}"/>
                  </a:ext>
                </a:extLst>
              </p:cNvPr>
              <p:cNvSpPr/>
              <p:nvPr/>
            </p:nvSpPr>
            <p:spPr>
              <a:xfrm>
                <a:off x="5531793" y="3073192"/>
                <a:ext cx="492671" cy="4926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B9CB176B-55F0-42A1-9C65-6136E6F66DA5}"/>
                  </a:ext>
                </a:extLst>
              </p:cNvPr>
              <p:cNvSpPr/>
              <p:nvPr/>
            </p:nvSpPr>
            <p:spPr>
              <a:xfrm>
                <a:off x="8763296" y="3073192"/>
                <a:ext cx="492671" cy="4926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Arial" panose="020B0604020202020204" pitchFamily="34" charset="0"/>
                    <a:cs typeface="Arial" panose="020B0604020202020204" pitchFamily="34" charset="0"/>
                  </a:rPr>
                  <a:t>-2</a:t>
                </a:r>
              </a:p>
            </p:txBody>
          </p:sp>
          <p:sp>
            <p:nvSpPr>
              <p:cNvPr id="14" name="Rectangle 13">
                <a:extLst>
                  <a:ext uri="{FF2B5EF4-FFF2-40B4-BE49-F238E27FC236}">
                    <a16:creationId xmlns:a16="http://schemas.microsoft.com/office/drawing/2014/main" id="{19F4EF18-F144-49E3-83CA-83B12C634008}"/>
                  </a:ext>
                </a:extLst>
              </p:cNvPr>
              <p:cNvSpPr/>
              <p:nvPr/>
            </p:nvSpPr>
            <p:spPr>
              <a:xfrm>
                <a:off x="1165697" y="4270848"/>
                <a:ext cx="492671" cy="492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4</a:t>
                </a:r>
              </a:p>
            </p:txBody>
          </p:sp>
          <p:sp>
            <p:nvSpPr>
              <p:cNvPr id="15" name="Rectangle 14">
                <a:extLst>
                  <a:ext uri="{FF2B5EF4-FFF2-40B4-BE49-F238E27FC236}">
                    <a16:creationId xmlns:a16="http://schemas.microsoft.com/office/drawing/2014/main" id="{8E07AB73-48EC-480E-BF78-E11522EF747B}"/>
                  </a:ext>
                </a:extLst>
              </p:cNvPr>
              <p:cNvSpPr/>
              <p:nvPr/>
            </p:nvSpPr>
            <p:spPr>
              <a:xfrm>
                <a:off x="1927696" y="4270847"/>
                <a:ext cx="492671" cy="492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-6</a:t>
                </a:r>
              </a:p>
            </p:txBody>
          </p:sp>
          <p:sp>
            <p:nvSpPr>
              <p:cNvPr id="16" name="Rectangle 15">
                <a:extLst>
                  <a:ext uri="{FF2B5EF4-FFF2-40B4-BE49-F238E27FC236}">
                    <a16:creationId xmlns:a16="http://schemas.microsoft.com/office/drawing/2014/main" id="{220F6773-8BCD-4035-8B55-2C2E4C843D70}"/>
                  </a:ext>
                </a:extLst>
              </p:cNvPr>
              <p:cNvSpPr/>
              <p:nvPr/>
            </p:nvSpPr>
            <p:spPr>
              <a:xfrm>
                <a:off x="2689695" y="4270846"/>
                <a:ext cx="492671" cy="492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0</a:t>
                </a:r>
              </a:p>
            </p:txBody>
          </p:sp>
          <p:sp>
            <p:nvSpPr>
              <p:cNvPr id="17" name="Rectangle 16">
                <a:extLst>
                  <a:ext uri="{FF2B5EF4-FFF2-40B4-BE49-F238E27FC236}">
                    <a16:creationId xmlns:a16="http://schemas.microsoft.com/office/drawing/2014/main" id="{5BE74606-CE33-42D0-925A-D90729AE0BB6}"/>
                  </a:ext>
                </a:extLst>
              </p:cNvPr>
              <p:cNvSpPr/>
              <p:nvPr/>
            </p:nvSpPr>
            <p:spPr>
              <a:xfrm>
                <a:off x="4769794" y="4270848"/>
                <a:ext cx="492671" cy="492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-8</a:t>
                </a:r>
              </a:p>
            </p:txBody>
          </p:sp>
          <p:sp>
            <p:nvSpPr>
              <p:cNvPr id="18" name="Rectangle 17">
                <a:extLst>
                  <a:ext uri="{FF2B5EF4-FFF2-40B4-BE49-F238E27FC236}">
                    <a16:creationId xmlns:a16="http://schemas.microsoft.com/office/drawing/2014/main" id="{734DC69F-1A31-49D2-A3DE-62C687D0D8F9}"/>
                  </a:ext>
                </a:extLst>
              </p:cNvPr>
              <p:cNvSpPr/>
              <p:nvPr/>
            </p:nvSpPr>
            <p:spPr>
              <a:xfrm>
                <a:off x="5531793" y="4270847"/>
                <a:ext cx="492671" cy="492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0A5F8670-C81E-448F-9892-86FA2A9E5E3C}"/>
                  </a:ext>
                </a:extLst>
              </p:cNvPr>
              <p:cNvSpPr/>
              <p:nvPr/>
            </p:nvSpPr>
            <p:spPr>
              <a:xfrm>
                <a:off x="6293792" y="4270846"/>
                <a:ext cx="492671" cy="492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F6BA01D3-418E-4E28-B5C1-8CE8A420675D}"/>
                  </a:ext>
                </a:extLst>
              </p:cNvPr>
              <p:cNvSpPr/>
              <p:nvPr/>
            </p:nvSpPr>
            <p:spPr>
              <a:xfrm>
                <a:off x="8001301" y="4270846"/>
                <a:ext cx="492671" cy="492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4</a:t>
                </a:r>
              </a:p>
            </p:txBody>
          </p:sp>
          <p:sp>
            <p:nvSpPr>
              <p:cNvPr id="24" name="Rectangle 23">
                <a:extLst>
                  <a:ext uri="{FF2B5EF4-FFF2-40B4-BE49-F238E27FC236}">
                    <a16:creationId xmlns:a16="http://schemas.microsoft.com/office/drawing/2014/main" id="{FCDC0B41-2817-47EE-B3A0-6B81EF2D660A}"/>
                  </a:ext>
                </a:extLst>
              </p:cNvPr>
              <p:cNvSpPr/>
              <p:nvPr/>
            </p:nvSpPr>
            <p:spPr>
              <a:xfrm>
                <a:off x="8763300" y="4270845"/>
                <a:ext cx="492671" cy="492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2</a:t>
                </a:r>
              </a:p>
            </p:txBody>
          </p:sp>
          <p:sp>
            <p:nvSpPr>
              <p:cNvPr id="25" name="Rectangle 24">
                <a:extLst>
                  <a:ext uri="{FF2B5EF4-FFF2-40B4-BE49-F238E27FC236}">
                    <a16:creationId xmlns:a16="http://schemas.microsoft.com/office/drawing/2014/main" id="{A11F2FDD-0267-4E25-A898-A9A93671D7D0}"/>
                  </a:ext>
                </a:extLst>
              </p:cNvPr>
              <p:cNvSpPr/>
              <p:nvPr/>
            </p:nvSpPr>
            <p:spPr>
              <a:xfrm>
                <a:off x="9525299" y="4270844"/>
                <a:ext cx="492671" cy="4926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6</a:t>
                </a:r>
              </a:p>
            </p:txBody>
          </p:sp>
          <p:cxnSp>
            <p:nvCxnSpPr>
              <p:cNvPr id="8" name="Straight Arrow Connector 7">
                <a:extLst>
                  <a:ext uri="{FF2B5EF4-FFF2-40B4-BE49-F238E27FC236}">
                    <a16:creationId xmlns:a16="http://schemas.microsoft.com/office/drawing/2014/main" id="{43C32783-652D-404A-8709-EBE4D08119A1}"/>
                  </a:ext>
                </a:extLst>
              </p:cNvPr>
              <p:cNvCxnSpPr>
                <a:cxnSpLocks/>
                <a:stCxn id="6" idx="1"/>
                <a:endCxn id="11" idx="0"/>
              </p:cNvCxnSpPr>
              <p:nvPr/>
            </p:nvCxnSpPr>
            <p:spPr>
              <a:xfrm flipH="1">
                <a:off x="2174033" y="1481790"/>
                <a:ext cx="3357761" cy="15914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3045F567-8C82-45A3-BA8B-AC88137C9E3F}"/>
                  </a:ext>
                </a:extLst>
              </p:cNvPr>
              <p:cNvCxnSpPr>
                <a:cxnSpLocks/>
                <a:stCxn id="6" idx="2"/>
                <a:endCxn id="12" idx="0"/>
              </p:cNvCxnSpPr>
              <p:nvPr/>
            </p:nvCxnSpPr>
            <p:spPr>
              <a:xfrm flipH="1">
                <a:off x="5778129" y="1728125"/>
                <a:ext cx="1" cy="13450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D5EE2274-3D06-44B9-AD67-CA576CBC69DA}"/>
                  </a:ext>
                </a:extLst>
              </p:cNvPr>
              <p:cNvCxnSpPr>
                <a:cxnSpLocks/>
                <a:stCxn id="6" idx="3"/>
                <a:endCxn id="13" idx="0"/>
              </p:cNvCxnSpPr>
              <p:nvPr/>
            </p:nvCxnSpPr>
            <p:spPr>
              <a:xfrm>
                <a:off x="6024465" y="1481790"/>
                <a:ext cx="2985167" cy="15914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CDD968E9-C814-44DF-9A0B-72BB83CAC18E}"/>
                  </a:ext>
                </a:extLst>
              </p:cNvPr>
              <p:cNvCxnSpPr>
                <a:cxnSpLocks/>
                <a:stCxn id="11" idx="2"/>
                <a:endCxn id="14" idx="0"/>
              </p:cNvCxnSpPr>
              <p:nvPr/>
            </p:nvCxnSpPr>
            <p:spPr>
              <a:xfrm flipH="1">
                <a:off x="1412033" y="3565863"/>
                <a:ext cx="762000" cy="704985"/>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4DEAF765-3EEA-4A1C-9C3F-F252EB32AF99}"/>
                  </a:ext>
                </a:extLst>
              </p:cNvPr>
              <p:cNvCxnSpPr>
                <a:cxnSpLocks/>
                <a:stCxn id="11" idx="2"/>
                <a:endCxn id="15" idx="0"/>
              </p:cNvCxnSpPr>
              <p:nvPr/>
            </p:nvCxnSpPr>
            <p:spPr>
              <a:xfrm flipH="1">
                <a:off x="2174032" y="3565863"/>
                <a:ext cx="1" cy="70498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0C55B88E-CB94-4D17-891C-440356FAC4B6}"/>
                  </a:ext>
                </a:extLst>
              </p:cNvPr>
              <p:cNvCxnSpPr>
                <a:cxnSpLocks/>
                <a:stCxn id="11" idx="2"/>
                <a:endCxn id="16" idx="0"/>
              </p:cNvCxnSpPr>
              <p:nvPr/>
            </p:nvCxnSpPr>
            <p:spPr>
              <a:xfrm>
                <a:off x="2174033" y="3565863"/>
                <a:ext cx="761998" cy="70498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87769B87-35A9-4485-A936-9F4BC04374A9}"/>
                  </a:ext>
                </a:extLst>
              </p:cNvPr>
              <p:cNvCxnSpPr>
                <a:cxnSpLocks/>
                <a:stCxn id="12" idx="2"/>
                <a:endCxn id="19" idx="0"/>
              </p:cNvCxnSpPr>
              <p:nvPr/>
            </p:nvCxnSpPr>
            <p:spPr>
              <a:xfrm>
                <a:off x="5778129" y="3565863"/>
                <a:ext cx="761999" cy="7049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AFEF6E79-7B27-4DC2-B9C9-3B34BA5FCF44}"/>
                  </a:ext>
                </a:extLst>
              </p:cNvPr>
              <p:cNvCxnSpPr>
                <a:cxnSpLocks/>
                <a:stCxn id="13" idx="2"/>
                <a:endCxn id="25" idx="0"/>
              </p:cNvCxnSpPr>
              <p:nvPr/>
            </p:nvCxnSpPr>
            <p:spPr>
              <a:xfrm>
                <a:off x="9009632" y="3565863"/>
                <a:ext cx="762003" cy="70498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0C058A0D-77D0-400E-912A-362F244B426E}"/>
                  </a:ext>
                </a:extLst>
              </p:cNvPr>
              <p:cNvCxnSpPr>
                <a:cxnSpLocks/>
                <a:stCxn id="12" idx="2"/>
                <a:endCxn id="17" idx="0"/>
              </p:cNvCxnSpPr>
              <p:nvPr/>
            </p:nvCxnSpPr>
            <p:spPr>
              <a:xfrm flipH="1">
                <a:off x="5016130" y="3565863"/>
                <a:ext cx="761999" cy="704985"/>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C8B3B01E-D7AE-4D08-94CD-06A62030F8FC}"/>
                  </a:ext>
                </a:extLst>
              </p:cNvPr>
              <p:cNvCxnSpPr>
                <a:cxnSpLocks/>
                <a:stCxn id="12" idx="2"/>
                <a:endCxn id="18" idx="0"/>
              </p:cNvCxnSpPr>
              <p:nvPr/>
            </p:nvCxnSpPr>
            <p:spPr>
              <a:xfrm>
                <a:off x="5778129" y="3565863"/>
                <a:ext cx="0" cy="704984"/>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91BFA42C-2794-4BF9-80C0-5DF94A0D9954}"/>
                  </a:ext>
                </a:extLst>
              </p:cNvPr>
              <p:cNvCxnSpPr>
                <a:cxnSpLocks/>
                <a:stCxn id="13" idx="2"/>
                <a:endCxn id="20" idx="0"/>
              </p:cNvCxnSpPr>
              <p:nvPr/>
            </p:nvCxnSpPr>
            <p:spPr>
              <a:xfrm flipH="1">
                <a:off x="8247637" y="3565863"/>
                <a:ext cx="761995" cy="70498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8247F0BC-6E94-4B67-9C07-AACF55BFF74A}"/>
                  </a:ext>
                </a:extLst>
              </p:cNvPr>
              <p:cNvCxnSpPr>
                <a:cxnSpLocks/>
                <a:stCxn id="13" idx="2"/>
                <a:endCxn id="24" idx="0"/>
              </p:cNvCxnSpPr>
              <p:nvPr/>
            </p:nvCxnSpPr>
            <p:spPr>
              <a:xfrm>
                <a:off x="9009632" y="3565863"/>
                <a:ext cx="4" cy="70498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grpSp>
      </p:grpSp>
      <p:sp>
        <p:nvSpPr>
          <p:cNvPr id="64" name="Content Placeholder 2">
            <a:extLst>
              <a:ext uri="{FF2B5EF4-FFF2-40B4-BE49-F238E27FC236}">
                <a16:creationId xmlns:a16="http://schemas.microsoft.com/office/drawing/2014/main" id="{B6F3EF5B-1881-4152-BA60-DCDCAD2C20AF}"/>
              </a:ext>
            </a:extLst>
          </p:cNvPr>
          <p:cNvSpPr>
            <a:spLocks noGrp="1"/>
          </p:cNvSpPr>
          <p:nvPr>
            <p:ph idx="1"/>
          </p:nvPr>
        </p:nvSpPr>
        <p:spPr>
          <a:xfrm>
            <a:off x="838200" y="1345459"/>
            <a:ext cx="10377196" cy="551383"/>
          </a:xfrm>
        </p:spPr>
        <p:txBody>
          <a:bodyPr>
            <a:noAutofit/>
          </a:bodyPr>
          <a:lstStyle/>
          <a:p>
            <a:pPr marL="0" indent="0">
              <a:lnSpc>
                <a:spcPct val="130000"/>
              </a:lnSpc>
              <a:buNone/>
            </a:pPr>
            <a:r>
              <a:rPr lang="en-IN" sz="2000" b="1" dirty="0"/>
              <a:t>+Alpha-beta Pruning</a:t>
            </a:r>
            <a:r>
              <a:rPr lang="en-US" sz="2000" dirty="0"/>
              <a:t> is an optimization that reduces the search and the scan time.</a:t>
            </a:r>
          </a:p>
        </p:txBody>
      </p:sp>
    </p:spTree>
    <p:extLst>
      <p:ext uri="{BB962C8B-B14F-4D97-AF65-F5344CB8AC3E}">
        <p14:creationId xmlns:p14="http://schemas.microsoft.com/office/powerpoint/2010/main" val="2485580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7635"/>
            <a:ext cx="10515600" cy="950108"/>
          </a:xfrm>
          <a:noFill/>
        </p:spPr>
        <p:style>
          <a:lnRef idx="3">
            <a:schemeClr val="lt1"/>
          </a:lnRef>
          <a:fillRef idx="1">
            <a:schemeClr val="accent4"/>
          </a:fillRef>
          <a:effectRef idx="1">
            <a:schemeClr val="accent4"/>
          </a:effectRef>
          <a:fontRef idx="minor">
            <a:schemeClr val="lt1"/>
          </a:fontRef>
        </p:style>
        <p:txBody>
          <a:bodyPr/>
          <a:lstStyle/>
          <a:p>
            <a:pPr algn="l"/>
            <a:r>
              <a:rPr lang="en-IN" b="1" dirty="0">
                <a:solidFill>
                  <a:schemeClr val="tx1"/>
                </a:solidFill>
                <a:latin typeface="Times New Roman" panose="02020603050405020304" pitchFamily="18" charset="0"/>
                <a:cs typeface="Times New Roman" panose="02020603050405020304" pitchFamily="18" charset="0"/>
              </a:rPr>
              <a:t>Algorithms</a:t>
            </a:r>
            <a:endParaRPr lang="en-IN" sz="4400" b="1" dirty="0">
              <a:solidFill>
                <a:schemeClr val="tx1"/>
              </a:solidFill>
              <a:latin typeface="Times New Roman" panose="02020603050405020304" pitchFamily="18" charset="0"/>
              <a:cs typeface="Times New Roman" panose="02020603050405020304" pitchFamily="18" charset="0"/>
            </a:endParaRPr>
          </a:p>
        </p:txBody>
      </p:sp>
      <p:sp>
        <p:nvSpPr>
          <p:cNvPr id="21" name="Date Placeholder 3">
            <a:extLst>
              <a:ext uri="{FF2B5EF4-FFF2-40B4-BE49-F238E27FC236}">
                <a16:creationId xmlns:a16="http://schemas.microsoft.com/office/drawing/2014/main" id="{DF5950E7-E08E-4AD1-8225-07F00B6F7FE3}"/>
              </a:ext>
            </a:extLst>
          </p:cNvPr>
          <p:cNvSpPr>
            <a:spLocks noGrp="1"/>
          </p:cNvSpPr>
          <p:nvPr>
            <p:ph type="dt" sz="half" idx="10"/>
          </p:nvPr>
        </p:nvSpPr>
        <p:spPr>
          <a:xfrm>
            <a:off x="838200" y="6453846"/>
            <a:ext cx="2743200" cy="365125"/>
          </a:xfrm>
        </p:spPr>
        <p:txBody>
          <a:bodyPr/>
          <a:lstStyle/>
          <a:p>
            <a:fld id="{17D8DC8D-F771-4392-B118-C220E83B2BDC}" type="datetime1">
              <a:rPr lang="en-US" smtClean="0"/>
              <a:pPr/>
              <a:t>1/22/2022</a:t>
            </a:fld>
            <a:endParaRPr lang="en-US" dirty="0"/>
          </a:p>
        </p:txBody>
      </p:sp>
      <p:sp>
        <p:nvSpPr>
          <p:cNvPr id="22" name="Footer Placeholder 4">
            <a:extLst>
              <a:ext uri="{FF2B5EF4-FFF2-40B4-BE49-F238E27FC236}">
                <a16:creationId xmlns:a16="http://schemas.microsoft.com/office/drawing/2014/main" id="{44E3812D-6294-4D85-84A3-5BB21CA70709}"/>
              </a:ext>
            </a:extLst>
          </p:cNvPr>
          <p:cNvSpPr>
            <a:spLocks noGrp="1"/>
          </p:cNvSpPr>
          <p:nvPr>
            <p:ph type="ftr" sz="quarter" idx="11"/>
          </p:nvPr>
        </p:nvSpPr>
        <p:spPr>
          <a:xfrm>
            <a:off x="4038600" y="6453846"/>
            <a:ext cx="4114800" cy="365125"/>
          </a:xfrm>
        </p:spPr>
        <p:txBody>
          <a:bodyPr/>
          <a:lstStyle/>
          <a:p>
            <a:r>
              <a:rPr lang="en-US"/>
              <a:t>Indira College of Engineering Management, Parandwadi</a:t>
            </a:r>
          </a:p>
        </p:txBody>
      </p:sp>
      <p:sp>
        <p:nvSpPr>
          <p:cNvPr id="23" name="Slide Number Placeholder 5">
            <a:extLst>
              <a:ext uri="{FF2B5EF4-FFF2-40B4-BE49-F238E27FC236}">
                <a16:creationId xmlns:a16="http://schemas.microsoft.com/office/drawing/2014/main" id="{69291473-F43D-4037-8993-D5C6E32EFADC}"/>
              </a:ext>
            </a:extLst>
          </p:cNvPr>
          <p:cNvSpPr>
            <a:spLocks noGrp="1"/>
          </p:cNvSpPr>
          <p:nvPr>
            <p:ph type="sldNum" sz="quarter" idx="12"/>
          </p:nvPr>
        </p:nvSpPr>
        <p:spPr>
          <a:xfrm>
            <a:off x="8610600" y="6453846"/>
            <a:ext cx="2743200" cy="365125"/>
          </a:xfrm>
        </p:spPr>
        <p:txBody>
          <a:bodyPr/>
          <a:lstStyle/>
          <a:p>
            <a:fld id="{ACB160E8-E870-46BA-8C3F-B490E99DB9E1}" type="slidenum">
              <a:rPr lang="en-US" smtClean="0"/>
              <a:pPr/>
              <a:t>18</a:t>
            </a:fld>
            <a:endParaRPr lang="en-US"/>
          </a:p>
        </p:txBody>
      </p:sp>
      <p:sp>
        <p:nvSpPr>
          <p:cNvPr id="64" name="Content Placeholder 2">
            <a:extLst>
              <a:ext uri="{FF2B5EF4-FFF2-40B4-BE49-F238E27FC236}">
                <a16:creationId xmlns:a16="http://schemas.microsoft.com/office/drawing/2014/main" id="{B6F3EF5B-1881-4152-BA60-DCDCAD2C20AF}"/>
              </a:ext>
            </a:extLst>
          </p:cNvPr>
          <p:cNvSpPr>
            <a:spLocks noGrp="1"/>
          </p:cNvSpPr>
          <p:nvPr>
            <p:ph idx="1"/>
          </p:nvPr>
        </p:nvSpPr>
        <p:spPr>
          <a:xfrm>
            <a:off x="838199" y="1345459"/>
            <a:ext cx="10601131" cy="4439521"/>
          </a:xfrm>
        </p:spPr>
        <p:txBody>
          <a:bodyPr>
            <a:noAutofit/>
          </a:bodyPr>
          <a:lstStyle/>
          <a:p>
            <a:pPr marL="0" indent="0">
              <a:lnSpc>
                <a:spcPct val="130000"/>
              </a:lnSpc>
              <a:buNone/>
            </a:pPr>
            <a:r>
              <a:rPr lang="en-US" sz="2000" b="1" dirty="0"/>
              <a:t>Naïve Pattern Searching </a:t>
            </a:r>
            <a:r>
              <a:rPr lang="en-US" sz="2000" dirty="0"/>
              <a:t>is used for searching the position of pieces from the Forsyth-Edwards Notation (FEN) string</a:t>
            </a:r>
          </a:p>
          <a:p>
            <a:pPr marL="0" indent="0">
              <a:lnSpc>
                <a:spcPct val="130000"/>
              </a:lnSpc>
              <a:buNone/>
            </a:pPr>
            <a:r>
              <a:rPr lang="en-US" sz="2000" b="1" dirty="0"/>
              <a:t>Zobrist Hashing</a:t>
            </a:r>
            <a:r>
              <a:rPr lang="en-US" sz="2000" dirty="0"/>
              <a:t> is used to generate the FEN String and it is stored in the transposition table. If the same position is encountered again, we simply retrieve the stored value from the transposition table.</a:t>
            </a:r>
          </a:p>
          <a:p>
            <a:pPr marL="0" indent="0">
              <a:lnSpc>
                <a:spcPct val="130000"/>
              </a:lnSpc>
              <a:buNone/>
            </a:pPr>
            <a:r>
              <a:rPr lang="en-IN" sz="2000" b="1" dirty="0"/>
              <a:t>Move Ordering</a:t>
            </a:r>
            <a:r>
              <a:rPr lang="en-US" sz="2000" dirty="0"/>
              <a:t> is an optimization to eliminate the searching of moves with the same positions that occur through transpositions.</a:t>
            </a:r>
          </a:p>
          <a:p>
            <a:pPr marL="0" indent="0">
              <a:lnSpc>
                <a:spcPct val="130000"/>
              </a:lnSpc>
              <a:buNone/>
            </a:pPr>
            <a:r>
              <a:rPr lang="en-US" sz="2000" b="1" dirty="0"/>
              <a:t>Greedy Algorithm</a:t>
            </a:r>
            <a:r>
              <a:rPr lang="en-US" sz="2000" dirty="0"/>
              <a:t> is used to compare the evaluation of all the next possible moves and it gives the upper node a number based on the best possible choice or best possible reply.</a:t>
            </a:r>
          </a:p>
        </p:txBody>
      </p:sp>
    </p:spTree>
    <p:extLst>
      <p:ext uri="{BB962C8B-B14F-4D97-AF65-F5344CB8AC3E}">
        <p14:creationId xmlns:p14="http://schemas.microsoft.com/office/powerpoint/2010/main" val="2268537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617E8-A18A-4A70-BE6B-6EBC9730E653}"/>
              </a:ext>
            </a:extLst>
          </p:cNvPr>
          <p:cNvSpPr>
            <a:spLocks noGrp="1"/>
          </p:cNvSpPr>
          <p:nvPr>
            <p:ph type="title"/>
          </p:nvPr>
        </p:nvSpPr>
        <p:spPr/>
        <p:txBody>
          <a:bodyPr/>
          <a:lstStyle/>
          <a:p>
            <a:r>
              <a:rPr lang="en-IN" b="1" dirty="0"/>
              <a:t>Project Implementation</a:t>
            </a:r>
          </a:p>
        </p:txBody>
      </p:sp>
      <p:sp>
        <p:nvSpPr>
          <p:cNvPr id="12" name="Text Placeholder 11">
            <a:extLst>
              <a:ext uri="{FF2B5EF4-FFF2-40B4-BE49-F238E27FC236}">
                <a16:creationId xmlns:a16="http://schemas.microsoft.com/office/drawing/2014/main" id="{141047D8-9F5B-48BA-B76D-4C712E0B1D06}"/>
              </a:ext>
            </a:extLst>
          </p:cNvPr>
          <p:cNvSpPr>
            <a:spLocks noGrp="1"/>
          </p:cNvSpPr>
          <p:nvPr>
            <p:ph type="body" idx="1"/>
          </p:nvPr>
        </p:nvSpPr>
        <p:spPr/>
        <p:txBody>
          <a:bodyPr/>
          <a:lstStyle/>
          <a:p>
            <a:r>
              <a:rPr lang="en-IN" dirty="0"/>
              <a:t>Chess Neural Network AI</a:t>
            </a:r>
          </a:p>
        </p:txBody>
      </p:sp>
      <p:sp>
        <p:nvSpPr>
          <p:cNvPr id="4" name="Date Placeholder 3">
            <a:extLst>
              <a:ext uri="{FF2B5EF4-FFF2-40B4-BE49-F238E27FC236}">
                <a16:creationId xmlns:a16="http://schemas.microsoft.com/office/drawing/2014/main" id="{E54C4DA1-28D0-404C-BDDC-D4AA42DE757A}"/>
              </a:ext>
            </a:extLst>
          </p:cNvPr>
          <p:cNvSpPr>
            <a:spLocks noGrp="1"/>
          </p:cNvSpPr>
          <p:nvPr>
            <p:ph type="dt" sz="half" idx="10"/>
          </p:nvPr>
        </p:nvSpPr>
        <p:spPr/>
        <p:txBody>
          <a:bodyPr/>
          <a:lstStyle/>
          <a:p>
            <a:fld id="{17D8DC8D-F771-4392-B118-C220E83B2BDC}" type="datetime1">
              <a:rPr lang="en-US" smtClean="0"/>
              <a:t>1/22/2022</a:t>
            </a:fld>
            <a:endParaRPr lang="en-US"/>
          </a:p>
        </p:txBody>
      </p:sp>
      <p:sp>
        <p:nvSpPr>
          <p:cNvPr id="5" name="Footer Placeholder 4">
            <a:extLst>
              <a:ext uri="{FF2B5EF4-FFF2-40B4-BE49-F238E27FC236}">
                <a16:creationId xmlns:a16="http://schemas.microsoft.com/office/drawing/2014/main" id="{83FA890C-73E1-4143-ACA1-8E42E4E235C8}"/>
              </a:ext>
            </a:extLst>
          </p:cNvPr>
          <p:cNvSpPr>
            <a:spLocks noGrp="1"/>
          </p:cNvSpPr>
          <p:nvPr>
            <p:ph type="ftr" sz="quarter" idx="11"/>
          </p:nvPr>
        </p:nvSpPr>
        <p:spPr/>
        <p:txBody>
          <a:bodyPr/>
          <a:lstStyle/>
          <a:p>
            <a:r>
              <a:rPr lang="en-US"/>
              <a:t>Indira College of Engineering &amp; Management, Parandwadi</a:t>
            </a:r>
            <a:endParaRPr lang="en-US" dirty="0"/>
          </a:p>
        </p:txBody>
      </p:sp>
      <p:sp>
        <p:nvSpPr>
          <p:cNvPr id="6" name="Slide Number Placeholder 5">
            <a:extLst>
              <a:ext uri="{FF2B5EF4-FFF2-40B4-BE49-F238E27FC236}">
                <a16:creationId xmlns:a16="http://schemas.microsoft.com/office/drawing/2014/main" id="{20BDCDE0-2C45-4C3A-A298-088F4810B918}"/>
              </a:ext>
            </a:extLst>
          </p:cNvPr>
          <p:cNvSpPr>
            <a:spLocks noGrp="1"/>
          </p:cNvSpPr>
          <p:nvPr>
            <p:ph type="sldNum" sz="quarter" idx="12"/>
          </p:nvPr>
        </p:nvSpPr>
        <p:spPr/>
        <p:txBody>
          <a:bodyPr/>
          <a:lstStyle/>
          <a:p>
            <a:fld id="{ACB160E8-E870-46BA-8C3F-B490E99DB9E1}" type="slidenum">
              <a:rPr lang="en-US" smtClean="0"/>
              <a:t>19</a:t>
            </a:fld>
            <a:endParaRPr lang="en-US"/>
          </a:p>
        </p:txBody>
      </p:sp>
    </p:spTree>
    <p:extLst>
      <p:ext uri="{BB962C8B-B14F-4D97-AF65-F5344CB8AC3E}">
        <p14:creationId xmlns:p14="http://schemas.microsoft.com/office/powerpoint/2010/main" val="3421473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5882" y="261258"/>
            <a:ext cx="10340236" cy="950108"/>
          </a:xfrm>
          <a:noFill/>
        </p:spPr>
        <p:style>
          <a:lnRef idx="3">
            <a:schemeClr val="lt1"/>
          </a:lnRef>
          <a:fillRef idx="1">
            <a:schemeClr val="accent4"/>
          </a:fillRef>
          <a:effectRef idx="1">
            <a:schemeClr val="accent4"/>
          </a:effectRef>
          <a:fontRef idx="minor">
            <a:schemeClr val="lt1"/>
          </a:fontRef>
        </p:style>
        <p:txBody>
          <a:bodyPr/>
          <a:lstStyle/>
          <a:p>
            <a:pPr algn="ctr"/>
            <a:r>
              <a:rPr lang="en-US" b="1" dirty="0">
                <a:solidFill>
                  <a:schemeClr val="tx1">
                    <a:lumMod val="95000"/>
                    <a:lumOff val="5000"/>
                  </a:schemeClr>
                </a:solidFill>
              </a:rPr>
              <a:t>Agenda</a:t>
            </a:r>
          </a:p>
        </p:txBody>
      </p:sp>
      <p:sp>
        <p:nvSpPr>
          <p:cNvPr id="4" name="Date Placeholder 3"/>
          <p:cNvSpPr>
            <a:spLocks noGrp="1"/>
          </p:cNvSpPr>
          <p:nvPr>
            <p:ph type="dt" sz="half" idx="10"/>
          </p:nvPr>
        </p:nvSpPr>
        <p:spPr/>
        <p:txBody>
          <a:bodyPr/>
          <a:lstStyle/>
          <a:p>
            <a:fld id="{17D8DC8D-F771-4392-B118-C220E83B2BDC}" type="datetime1">
              <a:rPr lang="en-US" smtClean="0"/>
              <a:t>1/22/2022</a:t>
            </a:fld>
            <a:endParaRPr lang="en-US"/>
          </a:p>
        </p:txBody>
      </p:sp>
      <p:sp>
        <p:nvSpPr>
          <p:cNvPr id="5" name="Footer Placeholder 4"/>
          <p:cNvSpPr>
            <a:spLocks noGrp="1"/>
          </p:cNvSpPr>
          <p:nvPr>
            <p:ph type="ftr" sz="quarter" idx="11"/>
          </p:nvPr>
        </p:nvSpPr>
        <p:spPr/>
        <p:txBody>
          <a:bodyPr/>
          <a:lstStyle/>
          <a:p>
            <a:r>
              <a:rPr lang="en-US"/>
              <a:t>Indira College of Engineering Management, Parandwadi</a:t>
            </a:r>
          </a:p>
        </p:txBody>
      </p:sp>
      <p:sp>
        <p:nvSpPr>
          <p:cNvPr id="6" name="Slide Number Placeholder 5"/>
          <p:cNvSpPr>
            <a:spLocks noGrp="1"/>
          </p:cNvSpPr>
          <p:nvPr>
            <p:ph type="sldNum" sz="quarter" idx="12"/>
          </p:nvPr>
        </p:nvSpPr>
        <p:spPr/>
        <p:txBody>
          <a:bodyPr/>
          <a:lstStyle/>
          <a:p>
            <a:fld id="{ACB160E8-E870-46BA-8C3F-B490E99DB9E1}" type="slidenum">
              <a:rPr lang="en-US" smtClean="0"/>
              <a:pPr/>
              <a:t>2</a:t>
            </a:fld>
            <a:endParaRPr lang="en-US"/>
          </a:p>
        </p:txBody>
      </p:sp>
      <p:sp>
        <p:nvSpPr>
          <p:cNvPr id="3" name="TextBox 2"/>
          <p:cNvSpPr txBox="1"/>
          <p:nvPr/>
        </p:nvSpPr>
        <p:spPr>
          <a:xfrm>
            <a:off x="925882" y="852313"/>
            <a:ext cx="10747331" cy="5601533"/>
          </a:xfrm>
          <a:prstGeom prst="rect">
            <a:avLst/>
          </a:prstGeom>
          <a:noFill/>
        </p:spPr>
        <p:txBody>
          <a:bodyPr wrap="square" rtlCol="0">
            <a:spAutoFit/>
          </a:bodyPr>
          <a:lstStyle/>
          <a:p>
            <a:pPr marL="342900" indent="-342900">
              <a:lnSpc>
                <a:spcPct val="150000"/>
              </a:lnSpc>
              <a:buFont typeface="+mj-lt"/>
              <a:buAutoNum type="arabicPeriod"/>
            </a:pPr>
            <a:r>
              <a:rPr lang="en-US" dirty="0"/>
              <a:t>Aim</a:t>
            </a:r>
          </a:p>
          <a:p>
            <a:pPr marL="342900" indent="-342900">
              <a:lnSpc>
                <a:spcPct val="150000"/>
              </a:lnSpc>
              <a:buFont typeface="+mj-lt"/>
              <a:buAutoNum type="arabicPeriod"/>
            </a:pPr>
            <a:r>
              <a:rPr lang="en-US" dirty="0"/>
              <a:t>Motivation</a:t>
            </a:r>
          </a:p>
          <a:p>
            <a:pPr marL="342900" indent="-342900">
              <a:lnSpc>
                <a:spcPct val="150000"/>
              </a:lnSpc>
              <a:buFont typeface="+mj-lt"/>
              <a:buAutoNum type="arabicPeriod"/>
            </a:pPr>
            <a:r>
              <a:rPr lang="en-US" dirty="0"/>
              <a:t>Objectives</a:t>
            </a:r>
          </a:p>
          <a:p>
            <a:pPr marL="342900" indent="-342900">
              <a:lnSpc>
                <a:spcPct val="150000"/>
              </a:lnSpc>
              <a:buFont typeface="+mj-lt"/>
              <a:buAutoNum type="arabicPeriod"/>
            </a:pPr>
            <a:r>
              <a:rPr lang="en-US" dirty="0"/>
              <a:t>Proposed System</a:t>
            </a:r>
          </a:p>
          <a:p>
            <a:pPr marL="342900" indent="-342900">
              <a:lnSpc>
                <a:spcPct val="150000"/>
              </a:lnSpc>
              <a:buFont typeface="+mj-lt"/>
              <a:buAutoNum type="arabicPeriod"/>
            </a:pPr>
            <a:r>
              <a:rPr lang="en-US" dirty="0"/>
              <a:t>S/W development process Model</a:t>
            </a:r>
          </a:p>
          <a:p>
            <a:pPr marL="342900" indent="-342900">
              <a:lnSpc>
                <a:spcPct val="150000"/>
              </a:lnSpc>
              <a:buFont typeface="+mj-lt"/>
              <a:buAutoNum type="arabicPeriod"/>
            </a:pPr>
            <a:r>
              <a:rPr lang="en-US" dirty="0"/>
              <a:t>Responsibilities of Classes and Objects identified in the project</a:t>
            </a:r>
          </a:p>
          <a:p>
            <a:pPr marL="342900" indent="-342900">
              <a:lnSpc>
                <a:spcPct val="150000"/>
              </a:lnSpc>
              <a:buFont typeface="+mj-lt"/>
              <a:buAutoNum type="arabicPeriod"/>
            </a:pPr>
            <a:r>
              <a:rPr lang="en-US" dirty="0"/>
              <a:t>State Transition diagram</a:t>
            </a:r>
          </a:p>
          <a:p>
            <a:pPr marL="342900" indent="-342900">
              <a:lnSpc>
                <a:spcPct val="150000"/>
              </a:lnSpc>
              <a:buFont typeface="+mj-lt"/>
              <a:buAutoNum type="arabicPeriod"/>
            </a:pPr>
            <a:r>
              <a:rPr lang="en-US" dirty="0"/>
              <a:t>Interface and functional dependencies between modules</a:t>
            </a:r>
          </a:p>
          <a:p>
            <a:pPr marL="342900" indent="-342900">
              <a:lnSpc>
                <a:spcPct val="150000"/>
              </a:lnSpc>
              <a:buFont typeface="+mj-lt"/>
              <a:buAutoNum type="arabicPeriod"/>
            </a:pPr>
            <a:r>
              <a:rPr lang="en-US" dirty="0"/>
              <a:t>Mathematical Model</a:t>
            </a:r>
          </a:p>
          <a:p>
            <a:pPr marL="342900" indent="-342900">
              <a:lnSpc>
                <a:spcPct val="150000"/>
              </a:lnSpc>
              <a:buFont typeface="+mj-lt"/>
              <a:buAutoNum type="arabicPeriod"/>
            </a:pPr>
            <a:r>
              <a:rPr lang="en-US" dirty="0"/>
              <a:t>Algorithms</a:t>
            </a:r>
          </a:p>
          <a:p>
            <a:pPr marL="342900" indent="-342900">
              <a:lnSpc>
                <a:spcPct val="150000"/>
              </a:lnSpc>
              <a:buFont typeface="+mj-lt"/>
              <a:buAutoNum type="arabicPeriod"/>
            </a:pPr>
            <a:r>
              <a:rPr lang="en-US" dirty="0"/>
              <a:t>Project Implementation</a:t>
            </a:r>
          </a:p>
          <a:p>
            <a:pPr marL="342900" indent="-342900">
              <a:lnSpc>
                <a:spcPct val="150000"/>
              </a:lnSpc>
              <a:buFont typeface="+mj-lt"/>
              <a:buAutoNum type="arabicPeriod"/>
            </a:pPr>
            <a:r>
              <a:rPr lang="en-US" dirty="0"/>
              <a:t>Conclusion</a:t>
            </a:r>
          </a:p>
          <a:p>
            <a:pPr marL="342900" indent="-342900">
              <a:lnSpc>
                <a:spcPct val="150000"/>
              </a:lnSpc>
              <a:buFont typeface="+mj-lt"/>
              <a:buAutoNum type="arabicPeriod"/>
            </a:pPr>
            <a:r>
              <a:rPr lang="en-US" dirty="0"/>
              <a:t>References</a:t>
            </a:r>
            <a:endParaRPr lang="en-IN" dirty="0"/>
          </a:p>
          <a:p>
            <a:endParaRPr lang="en-US" sz="1000" dirty="0"/>
          </a:p>
        </p:txBody>
      </p:sp>
    </p:spTree>
    <p:extLst>
      <p:ext uri="{BB962C8B-B14F-4D97-AF65-F5344CB8AC3E}">
        <p14:creationId xmlns:p14="http://schemas.microsoft.com/office/powerpoint/2010/main" val="636913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298973F-CC4A-470F-B536-1E330E868846}"/>
              </a:ext>
            </a:extLst>
          </p:cNvPr>
          <p:cNvSpPr>
            <a:spLocks noGrp="1"/>
          </p:cNvSpPr>
          <p:nvPr>
            <p:ph type="dt" sz="half" idx="10"/>
          </p:nvPr>
        </p:nvSpPr>
        <p:spPr/>
        <p:txBody>
          <a:bodyPr/>
          <a:lstStyle/>
          <a:p>
            <a:fld id="{17D8DC8D-F771-4392-B118-C220E83B2BDC}" type="datetime1">
              <a:rPr lang="en-US" smtClean="0"/>
              <a:t>1/22/2022</a:t>
            </a:fld>
            <a:endParaRPr lang="en-US"/>
          </a:p>
        </p:txBody>
      </p:sp>
      <p:sp>
        <p:nvSpPr>
          <p:cNvPr id="5" name="Footer Placeholder 4">
            <a:extLst>
              <a:ext uri="{FF2B5EF4-FFF2-40B4-BE49-F238E27FC236}">
                <a16:creationId xmlns:a16="http://schemas.microsoft.com/office/drawing/2014/main" id="{5AC5DA08-5438-4589-BC72-5B4E5D6D9BF8}"/>
              </a:ext>
            </a:extLst>
          </p:cNvPr>
          <p:cNvSpPr>
            <a:spLocks noGrp="1"/>
          </p:cNvSpPr>
          <p:nvPr>
            <p:ph type="ftr" sz="quarter" idx="11"/>
          </p:nvPr>
        </p:nvSpPr>
        <p:spPr/>
        <p:txBody>
          <a:bodyPr/>
          <a:lstStyle/>
          <a:p>
            <a:r>
              <a:rPr lang="en-US"/>
              <a:t>Indira College of Engineering &amp; Management, Parandwadi</a:t>
            </a:r>
            <a:endParaRPr lang="en-US" dirty="0"/>
          </a:p>
        </p:txBody>
      </p:sp>
      <p:sp>
        <p:nvSpPr>
          <p:cNvPr id="6" name="Slide Number Placeholder 5">
            <a:extLst>
              <a:ext uri="{FF2B5EF4-FFF2-40B4-BE49-F238E27FC236}">
                <a16:creationId xmlns:a16="http://schemas.microsoft.com/office/drawing/2014/main" id="{A0E088A3-31E7-445A-BA6E-DEDC7928F82C}"/>
              </a:ext>
            </a:extLst>
          </p:cNvPr>
          <p:cNvSpPr>
            <a:spLocks noGrp="1"/>
          </p:cNvSpPr>
          <p:nvPr>
            <p:ph type="sldNum" sz="quarter" idx="12"/>
          </p:nvPr>
        </p:nvSpPr>
        <p:spPr/>
        <p:txBody>
          <a:bodyPr/>
          <a:lstStyle/>
          <a:p>
            <a:fld id="{ACB160E8-E870-46BA-8C3F-B490E99DB9E1}" type="slidenum">
              <a:rPr lang="en-US" smtClean="0"/>
              <a:t>20</a:t>
            </a:fld>
            <a:endParaRPr lang="en-US"/>
          </a:p>
        </p:txBody>
      </p:sp>
      <p:pic>
        <p:nvPicPr>
          <p:cNvPr id="8" name="Chess Neural Network AI">
            <a:hlinkClick r:id="" action="ppaction://media"/>
            <a:extLst>
              <a:ext uri="{FF2B5EF4-FFF2-40B4-BE49-F238E27FC236}">
                <a16:creationId xmlns:a16="http://schemas.microsoft.com/office/drawing/2014/main" id="{E12EF983-4010-4A3C-8319-51FFAE6C60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8577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11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7635"/>
            <a:ext cx="10515600" cy="950108"/>
          </a:xfrm>
          <a:noFill/>
        </p:spPr>
        <p:style>
          <a:lnRef idx="3">
            <a:schemeClr val="lt1"/>
          </a:lnRef>
          <a:fillRef idx="1">
            <a:schemeClr val="accent4"/>
          </a:fillRef>
          <a:effectRef idx="1">
            <a:schemeClr val="accent4"/>
          </a:effectRef>
          <a:fontRef idx="minor">
            <a:schemeClr val="lt1"/>
          </a:fontRef>
        </p:style>
        <p:txBody>
          <a:bodyPr>
            <a:normAutofit/>
          </a:bodyPr>
          <a:lstStyle/>
          <a:p>
            <a:r>
              <a:rPr lang="en-US" b="1" dirty="0">
                <a:solidFill>
                  <a:schemeClr val="tx1">
                    <a:lumMod val="95000"/>
                    <a:lumOff val="5000"/>
                  </a:schemeClr>
                </a:solidFill>
              </a:rPr>
              <a:t>Conclusion</a:t>
            </a:r>
          </a:p>
        </p:txBody>
      </p:sp>
      <p:sp>
        <p:nvSpPr>
          <p:cNvPr id="4" name="Date Placeholder 3"/>
          <p:cNvSpPr>
            <a:spLocks noGrp="1"/>
          </p:cNvSpPr>
          <p:nvPr>
            <p:ph type="dt" sz="half" idx="10"/>
          </p:nvPr>
        </p:nvSpPr>
        <p:spPr/>
        <p:txBody>
          <a:bodyPr/>
          <a:lstStyle/>
          <a:p>
            <a:fld id="{17D8DC8D-F771-4392-B118-C220E83B2BDC}" type="datetime1">
              <a:rPr lang="en-US" smtClean="0"/>
              <a:t>1/22/2022</a:t>
            </a:fld>
            <a:endParaRPr lang="en-US"/>
          </a:p>
        </p:txBody>
      </p:sp>
      <p:sp>
        <p:nvSpPr>
          <p:cNvPr id="5" name="Footer Placeholder 4"/>
          <p:cNvSpPr>
            <a:spLocks noGrp="1"/>
          </p:cNvSpPr>
          <p:nvPr>
            <p:ph type="ftr" sz="quarter" idx="11"/>
          </p:nvPr>
        </p:nvSpPr>
        <p:spPr/>
        <p:txBody>
          <a:bodyPr/>
          <a:lstStyle/>
          <a:p>
            <a:r>
              <a:rPr lang="en-US"/>
              <a:t>Indira College of Engineering Management, Parandwadi</a:t>
            </a:r>
          </a:p>
        </p:txBody>
      </p:sp>
      <p:sp>
        <p:nvSpPr>
          <p:cNvPr id="6" name="Slide Number Placeholder 5"/>
          <p:cNvSpPr>
            <a:spLocks noGrp="1"/>
          </p:cNvSpPr>
          <p:nvPr>
            <p:ph type="sldNum" sz="quarter" idx="12"/>
          </p:nvPr>
        </p:nvSpPr>
        <p:spPr/>
        <p:txBody>
          <a:bodyPr/>
          <a:lstStyle/>
          <a:p>
            <a:fld id="{ACB160E8-E870-46BA-8C3F-B490E99DB9E1}" type="slidenum">
              <a:rPr lang="en-US" smtClean="0"/>
              <a:t>21</a:t>
            </a:fld>
            <a:endParaRPr lang="en-US"/>
          </a:p>
        </p:txBody>
      </p:sp>
      <p:sp>
        <p:nvSpPr>
          <p:cNvPr id="10" name="TextBox 9"/>
          <p:cNvSpPr txBox="1"/>
          <p:nvPr/>
        </p:nvSpPr>
        <p:spPr>
          <a:xfrm>
            <a:off x="1014607" y="1541672"/>
            <a:ext cx="10221239" cy="3078535"/>
          </a:xfrm>
          <a:prstGeom prst="rect">
            <a:avLst/>
          </a:prstGeom>
          <a:noFill/>
        </p:spPr>
        <p:txBody>
          <a:bodyPr wrap="square" rtlCol="0">
            <a:spAutoFit/>
          </a:bodyPr>
          <a:lstStyle/>
          <a:p>
            <a:pPr indent="0" algn="l">
              <a:lnSpc>
                <a:spcPct val="150000"/>
              </a:lnSpc>
              <a:buNone/>
            </a:pPr>
            <a:r>
              <a:rPr lang="en-US" sz="2200" b="0" i="0" dirty="0">
                <a:solidFill>
                  <a:srgbClr val="000000"/>
                </a:solidFill>
                <a:effectLst/>
              </a:rPr>
              <a:t>Chess is a game with infinite possibilities. And in some positions, it becomes almost impossible for Humans to calculate what’s the current scenario.</a:t>
            </a:r>
            <a:r>
              <a:rPr lang="en-US" sz="2200" dirty="0">
                <a:solidFill>
                  <a:srgbClr val="000000"/>
                </a:solidFill>
              </a:rPr>
              <a:t> </a:t>
            </a:r>
            <a:r>
              <a:rPr lang="en-US" sz="2200" b="0" i="0" dirty="0">
                <a:solidFill>
                  <a:srgbClr val="000000"/>
                </a:solidFill>
                <a:effectLst/>
              </a:rPr>
              <a:t>With the growth of technology &amp; Artificial Intelligence, computers and AI can do extremely difficult calculations that can unlock the ultimate beauty of this Game.</a:t>
            </a:r>
            <a:r>
              <a:rPr lang="en-US" sz="2200" dirty="0">
                <a:solidFill>
                  <a:srgbClr val="000000"/>
                </a:solidFill>
              </a:rPr>
              <a:t> </a:t>
            </a:r>
            <a:r>
              <a:rPr lang="en-US" sz="2200" b="0" i="0" dirty="0">
                <a:solidFill>
                  <a:srgbClr val="000000"/>
                </a:solidFill>
                <a:effectLst/>
              </a:rPr>
              <a:t>Chess Neural Network AI can scan millions of positions to generate the best variation out of millions of possibilities. It can calculate beyond the abilities of a human.</a:t>
            </a:r>
            <a:endParaRPr lang="en-IN" sz="2200" b="0" i="0" dirty="0">
              <a:solidFill>
                <a:srgbClr val="000000"/>
              </a:solidFill>
              <a:effectLs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7635"/>
            <a:ext cx="10515600" cy="950108"/>
          </a:xfrm>
          <a:noFill/>
        </p:spPr>
        <p:style>
          <a:lnRef idx="3">
            <a:schemeClr val="lt1"/>
          </a:lnRef>
          <a:fillRef idx="1">
            <a:schemeClr val="accent4"/>
          </a:fillRef>
          <a:effectRef idx="1">
            <a:schemeClr val="accent4"/>
          </a:effectRef>
          <a:fontRef idx="minor">
            <a:schemeClr val="lt1"/>
          </a:fontRef>
        </p:style>
        <p:txBody>
          <a:bodyPr>
            <a:normAutofit/>
          </a:bodyPr>
          <a:lstStyle/>
          <a:p>
            <a:r>
              <a:rPr lang="en-US" b="1" dirty="0">
                <a:solidFill>
                  <a:schemeClr val="tx1">
                    <a:lumMod val="95000"/>
                    <a:lumOff val="5000"/>
                  </a:schemeClr>
                </a:solidFill>
              </a:rPr>
              <a:t>References</a:t>
            </a:r>
          </a:p>
        </p:txBody>
      </p:sp>
      <p:sp>
        <p:nvSpPr>
          <p:cNvPr id="4" name="Date Placeholder 3"/>
          <p:cNvSpPr>
            <a:spLocks noGrp="1"/>
          </p:cNvSpPr>
          <p:nvPr>
            <p:ph type="dt" sz="half" idx="10"/>
          </p:nvPr>
        </p:nvSpPr>
        <p:spPr/>
        <p:txBody>
          <a:bodyPr/>
          <a:lstStyle/>
          <a:p>
            <a:fld id="{17D8DC8D-F771-4392-B118-C220E83B2BDC}" type="datetime1">
              <a:rPr lang="en-US" smtClean="0"/>
              <a:t>1/22/2022</a:t>
            </a:fld>
            <a:endParaRPr lang="en-US"/>
          </a:p>
        </p:txBody>
      </p:sp>
      <p:sp>
        <p:nvSpPr>
          <p:cNvPr id="5" name="Footer Placeholder 4"/>
          <p:cNvSpPr>
            <a:spLocks noGrp="1"/>
          </p:cNvSpPr>
          <p:nvPr>
            <p:ph type="ftr" sz="quarter" idx="11"/>
          </p:nvPr>
        </p:nvSpPr>
        <p:spPr/>
        <p:txBody>
          <a:bodyPr/>
          <a:lstStyle/>
          <a:p>
            <a:r>
              <a:rPr lang="en-US"/>
              <a:t>Indira College of Engineering Management, Parandwadi</a:t>
            </a:r>
          </a:p>
        </p:txBody>
      </p:sp>
      <p:sp>
        <p:nvSpPr>
          <p:cNvPr id="6" name="Slide Number Placeholder 5"/>
          <p:cNvSpPr>
            <a:spLocks noGrp="1"/>
          </p:cNvSpPr>
          <p:nvPr>
            <p:ph type="sldNum" sz="quarter" idx="12"/>
          </p:nvPr>
        </p:nvSpPr>
        <p:spPr/>
        <p:txBody>
          <a:bodyPr/>
          <a:lstStyle/>
          <a:p>
            <a:fld id="{ACB160E8-E870-46BA-8C3F-B490E99DB9E1}" type="slidenum">
              <a:rPr lang="en-US" smtClean="0"/>
              <a:t>22</a:t>
            </a:fld>
            <a:endParaRPr lang="en-US"/>
          </a:p>
        </p:txBody>
      </p:sp>
      <p:sp>
        <p:nvSpPr>
          <p:cNvPr id="8" name="Content Placeholder 2"/>
          <p:cNvSpPr>
            <a:spLocks noGrp="1"/>
          </p:cNvSpPr>
          <p:nvPr>
            <p:ph sz="quarter" idx="1"/>
          </p:nvPr>
        </p:nvSpPr>
        <p:spPr>
          <a:xfrm>
            <a:off x="981221" y="1632857"/>
            <a:ext cx="10746182" cy="4292082"/>
          </a:xfrm>
        </p:spPr>
        <p:txBody>
          <a:bodyPr>
            <a:noAutofit/>
          </a:bodyPr>
          <a:lstStyle/>
          <a:p>
            <a:pPr marL="0" indent="0" algn="l">
              <a:lnSpc>
                <a:spcPct val="100000"/>
              </a:lnSpc>
              <a:buFont typeface="+mj-lt"/>
              <a:buNone/>
            </a:pPr>
            <a:r>
              <a:rPr lang="en-IN" sz="1900" i="0" dirty="0">
                <a:effectLst/>
                <a:latin typeface="+mj-lt"/>
              </a:rPr>
              <a:t>[1] Chess training system digitalization process analysis, </a:t>
            </a:r>
            <a:r>
              <a:rPr lang="en-IN" sz="1900" i="0" dirty="0" err="1">
                <a:effectLst/>
                <a:latin typeface="+mj-lt"/>
              </a:rPr>
              <a:t>Mikhailova</a:t>
            </a:r>
            <a:r>
              <a:rPr lang="en-IN" sz="1900" i="0" dirty="0">
                <a:effectLst/>
                <a:latin typeface="+mj-lt"/>
              </a:rPr>
              <a:t>, I. V. and </a:t>
            </a:r>
            <a:r>
              <a:rPr lang="en-IN" sz="1900" i="0" dirty="0" err="1">
                <a:effectLst/>
                <a:latin typeface="+mj-lt"/>
              </a:rPr>
              <a:t>Makhov</a:t>
            </a:r>
            <a:r>
              <a:rPr lang="en-IN" sz="1900" i="0" dirty="0">
                <a:effectLst/>
                <a:latin typeface="+mj-lt"/>
              </a:rPr>
              <a:t> A. S,2021</a:t>
            </a:r>
          </a:p>
          <a:p>
            <a:pPr marL="0" indent="0" algn="l">
              <a:lnSpc>
                <a:spcPct val="100000"/>
              </a:lnSpc>
              <a:buFont typeface="+mj-lt"/>
              <a:buNone/>
            </a:pPr>
            <a:r>
              <a:rPr lang="en-IN" altLang="en-US" sz="1900" i="0" dirty="0">
                <a:effectLst/>
                <a:latin typeface="+mj-lt"/>
              </a:rPr>
              <a:t>[2]  </a:t>
            </a:r>
            <a:r>
              <a:rPr lang="en-US" sz="1900" i="0" dirty="0">
                <a:effectLst/>
                <a:latin typeface="+mj-lt"/>
              </a:rPr>
              <a:t>Laurence </a:t>
            </a:r>
            <a:r>
              <a:rPr lang="en-US" sz="1900" i="0" dirty="0" err="1">
                <a:effectLst/>
                <a:latin typeface="+mj-lt"/>
              </a:rPr>
              <a:t>Fausett</a:t>
            </a:r>
            <a:r>
              <a:rPr lang="en-US" sz="1900" i="0" dirty="0">
                <a:effectLst/>
                <a:latin typeface="+mj-lt"/>
              </a:rPr>
              <a:t>, “Fundamentals of Neural Networks Architectures, Algorithms, and Applications”, Dorling Kindersley Pvt. Ltd., South Asia, 2018</a:t>
            </a:r>
            <a:endParaRPr lang="en-US" sz="1900" dirty="0">
              <a:latin typeface="+mj-lt"/>
            </a:endParaRPr>
          </a:p>
          <a:p>
            <a:pPr marL="0" indent="0" algn="l">
              <a:lnSpc>
                <a:spcPct val="100000"/>
              </a:lnSpc>
              <a:buFont typeface="+mj-lt"/>
              <a:buNone/>
            </a:pPr>
            <a:r>
              <a:rPr lang="en-IN" altLang="en-US" sz="1900" i="0" dirty="0">
                <a:effectLst/>
                <a:latin typeface="+mj-lt"/>
              </a:rPr>
              <a:t>[3]  </a:t>
            </a:r>
            <a:r>
              <a:rPr lang="en-US" sz="1900" i="0" dirty="0" err="1">
                <a:effectLst/>
                <a:latin typeface="+mj-lt"/>
              </a:rPr>
              <a:t>Alexandru</a:t>
            </a:r>
            <a:r>
              <a:rPr lang="en-US" sz="1900" i="0" dirty="0">
                <a:effectLst/>
                <a:latin typeface="+mj-lt"/>
              </a:rPr>
              <a:t> </a:t>
            </a:r>
            <a:r>
              <a:rPr lang="en-US" sz="1900" i="0" dirty="0" err="1">
                <a:effectLst/>
                <a:latin typeface="+mj-lt"/>
              </a:rPr>
              <a:t>Godescu</a:t>
            </a:r>
            <a:r>
              <a:rPr lang="en-US" sz="1900" i="0" dirty="0">
                <a:effectLst/>
                <a:latin typeface="+mj-lt"/>
              </a:rPr>
              <a:t>, “An information theoretic analysis of decision in computer chess” ETH Zurich December 13, 2011</a:t>
            </a:r>
          </a:p>
          <a:p>
            <a:pPr marL="0" indent="0" algn="l">
              <a:lnSpc>
                <a:spcPct val="100000"/>
              </a:lnSpc>
              <a:buFont typeface="+mj-lt"/>
              <a:buNone/>
            </a:pPr>
            <a:r>
              <a:rPr lang="en-IN" altLang="en-US" sz="1900" i="0" dirty="0">
                <a:effectLst/>
                <a:latin typeface="+mj-lt"/>
              </a:rPr>
              <a:t>[4]  </a:t>
            </a:r>
            <a:r>
              <a:rPr lang="en-US" sz="1900" i="0" dirty="0" err="1">
                <a:effectLst/>
                <a:latin typeface="+mj-lt"/>
              </a:rPr>
              <a:t>Diwas</a:t>
            </a:r>
            <a:r>
              <a:rPr lang="en-US" sz="1900" i="0" dirty="0">
                <a:effectLst/>
                <a:latin typeface="+mj-lt"/>
              </a:rPr>
              <a:t> Sharma, Udit Kr. Chakraborty, Artificial Neural Network based adaptive chess playing machine. International Journal of Advance Research in Computer Science, Vol 4 no. 4, March-April 2013. </a:t>
            </a:r>
          </a:p>
          <a:p>
            <a:pPr marL="0" indent="0" algn="l">
              <a:lnSpc>
                <a:spcPct val="100000"/>
              </a:lnSpc>
              <a:buFont typeface="+mj-lt"/>
              <a:buNone/>
            </a:pPr>
            <a:r>
              <a:rPr lang="en-IN" altLang="en-US" sz="1900" i="0" dirty="0">
                <a:effectLst/>
                <a:latin typeface="+mj-lt"/>
              </a:rPr>
              <a:t>[5] Chess Agent Prediction using Neural Network , John </a:t>
            </a:r>
            <a:r>
              <a:rPr lang="en-IN" altLang="en-US" sz="1900" i="0" dirty="0" err="1">
                <a:effectLst/>
                <a:latin typeface="+mj-lt"/>
              </a:rPr>
              <a:t>Dalloul</a:t>
            </a:r>
            <a:r>
              <a:rPr lang="en-IN" altLang="en-US" sz="1900" i="0" dirty="0">
                <a:effectLst/>
                <a:latin typeface="+mj-lt"/>
              </a:rPr>
              <a:t> , Mark </a:t>
            </a:r>
            <a:r>
              <a:rPr lang="en-IN" altLang="en-US" sz="1900" i="0" dirty="0" err="1">
                <a:effectLst/>
                <a:latin typeface="+mj-lt"/>
              </a:rPr>
              <a:t>Bechthold</a:t>
            </a:r>
            <a:r>
              <a:rPr lang="en-IN" altLang="en-US" sz="1900" i="0" dirty="0">
                <a:effectLst/>
                <a:latin typeface="+mj-lt"/>
              </a:rPr>
              <a:t> , Stanford University,2017.</a:t>
            </a:r>
          </a:p>
          <a:p>
            <a:pPr marL="0" indent="0" algn="l">
              <a:lnSpc>
                <a:spcPct val="100000"/>
              </a:lnSpc>
              <a:buFont typeface="+mj-lt"/>
              <a:buNone/>
            </a:pPr>
            <a:r>
              <a:rPr lang="en-IN" altLang="en-US" sz="1900" i="0" dirty="0">
                <a:effectLst/>
                <a:latin typeface="+mj-lt"/>
              </a:rPr>
              <a:t>[6] Chess AI : Completing Paradigms for Machine Learning , Shiva Maharaj, Nick Polson, Alex Turk.2019.</a:t>
            </a:r>
            <a:endParaRPr lang="en-US" sz="1900" i="0" dirty="0">
              <a:effectLst/>
              <a:latin typeface="+mj-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7635"/>
            <a:ext cx="10515600" cy="950108"/>
          </a:xfrm>
          <a:noFill/>
        </p:spPr>
        <p:style>
          <a:lnRef idx="3">
            <a:schemeClr val="lt1"/>
          </a:lnRef>
          <a:fillRef idx="1">
            <a:schemeClr val="accent4"/>
          </a:fillRef>
          <a:effectRef idx="1">
            <a:schemeClr val="accent4"/>
          </a:effectRef>
          <a:fontRef idx="minor">
            <a:schemeClr val="lt1"/>
          </a:fontRef>
        </p:style>
        <p:txBody>
          <a:bodyPr>
            <a:normAutofit/>
          </a:bodyPr>
          <a:lstStyle/>
          <a:p>
            <a:r>
              <a:rPr lang="en-US" b="1" dirty="0">
                <a:solidFill>
                  <a:schemeClr val="tx1">
                    <a:lumMod val="95000"/>
                    <a:lumOff val="5000"/>
                  </a:schemeClr>
                </a:solidFill>
              </a:rPr>
              <a:t>References</a:t>
            </a:r>
          </a:p>
        </p:txBody>
      </p:sp>
      <p:sp>
        <p:nvSpPr>
          <p:cNvPr id="4" name="Date Placeholder 3"/>
          <p:cNvSpPr>
            <a:spLocks noGrp="1"/>
          </p:cNvSpPr>
          <p:nvPr>
            <p:ph type="dt" sz="half" idx="10"/>
          </p:nvPr>
        </p:nvSpPr>
        <p:spPr/>
        <p:txBody>
          <a:bodyPr/>
          <a:lstStyle/>
          <a:p>
            <a:fld id="{17D8DC8D-F771-4392-B118-C220E83B2BDC}" type="datetime1">
              <a:rPr lang="en-US" smtClean="0"/>
              <a:t>1/22/2022</a:t>
            </a:fld>
            <a:endParaRPr lang="en-US"/>
          </a:p>
        </p:txBody>
      </p:sp>
      <p:sp>
        <p:nvSpPr>
          <p:cNvPr id="5" name="Footer Placeholder 4"/>
          <p:cNvSpPr>
            <a:spLocks noGrp="1"/>
          </p:cNvSpPr>
          <p:nvPr>
            <p:ph type="ftr" sz="quarter" idx="11"/>
          </p:nvPr>
        </p:nvSpPr>
        <p:spPr/>
        <p:txBody>
          <a:bodyPr/>
          <a:lstStyle/>
          <a:p>
            <a:r>
              <a:rPr lang="en-US"/>
              <a:t>Indira College of Engineering Management, Parandwadi</a:t>
            </a:r>
          </a:p>
        </p:txBody>
      </p:sp>
      <p:sp>
        <p:nvSpPr>
          <p:cNvPr id="6" name="Slide Number Placeholder 5"/>
          <p:cNvSpPr>
            <a:spLocks noGrp="1"/>
          </p:cNvSpPr>
          <p:nvPr>
            <p:ph type="sldNum" sz="quarter" idx="12"/>
          </p:nvPr>
        </p:nvSpPr>
        <p:spPr/>
        <p:txBody>
          <a:bodyPr/>
          <a:lstStyle/>
          <a:p>
            <a:fld id="{ACB160E8-E870-46BA-8C3F-B490E99DB9E1}" type="slidenum">
              <a:rPr lang="en-US" smtClean="0"/>
              <a:t>23</a:t>
            </a:fld>
            <a:endParaRPr lang="en-US"/>
          </a:p>
        </p:txBody>
      </p:sp>
      <p:sp>
        <p:nvSpPr>
          <p:cNvPr id="8" name="Content Placeholder 2"/>
          <p:cNvSpPr>
            <a:spLocks noGrp="1"/>
          </p:cNvSpPr>
          <p:nvPr>
            <p:ph sz="quarter" idx="1"/>
          </p:nvPr>
        </p:nvSpPr>
        <p:spPr>
          <a:xfrm>
            <a:off x="981221" y="1651518"/>
            <a:ext cx="10746182" cy="4273421"/>
          </a:xfrm>
        </p:spPr>
        <p:txBody>
          <a:bodyPr>
            <a:noAutofit/>
          </a:bodyPr>
          <a:lstStyle/>
          <a:p>
            <a:pPr marL="0" indent="0" algn="l">
              <a:lnSpc>
                <a:spcPct val="100000"/>
              </a:lnSpc>
              <a:buFont typeface="+mj-lt"/>
              <a:buNone/>
            </a:pPr>
            <a:r>
              <a:rPr lang="en-IN" sz="1900" i="0" dirty="0">
                <a:effectLst/>
                <a:latin typeface="+mj-lt"/>
              </a:rPr>
              <a:t>[7] Aligning Superhuman AI with Human Behaviour: Chess as a Model System, Reid McIlroy-Young, Siddhartha Sen, Jon Michael Kleinberg, 2020</a:t>
            </a:r>
          </a:p>
          <a:p>
            <a:pPr marL="0" indent="0" algn="l">
              <a:lnSpc>
                <a:spcPct val="100000"/>
              </a:lnSpc>
              <a:buFont typeface="+mj-lt"/>
              <a:buNone/>
            </a:pPr>
            <a:r>
              <a:rPr lang="en-IN" altLang="en-US" sz="1900" i="0" dirty="0">
                <a:effectLst/>
                <a:latin typeface="+mj-lt"/>
              </a:rPr>
              <a:t>[8] </a:t>
            </a:r>
            <a:r>
              <a:rPr lang="en-US" altLang="en-US" sz="1900" i="0" dirty="0">
                <a:effectLst/>
                <a:latin typeface="+mj-lt"/>
              </a:rPr>
              <a:t>From Chess and Atari to StarCraft and Beyond: How Game AI is Driving the World of AI, Sebastian </a:t>
            </a:r>
            <a:r>
              <a:rPr lang="en-US" altLang="en-US" sz="1900" i="0" dirty="0" err="1">
                <a:effectLst/>
                <a:latin typeface="+mj-lt"/>
              </a:rPr>
              <a:t>Risi</a:t>
            </a:r>
            <a:r>
              <a:rPr lang="en-US" altLang="en-US" sz="1900" i="0" dirty="0">
                <a:effectLst/>
                <a:latin typeface="+mj-lt"/>
              </a:rPr>
              <a:t>, Mike Preuss, 2020 </a:t>
            </a:r>
            <a:r>
              <a:rPr lang="en-US" sz="1900" i="0" dirty="0">
                <a:effectLst/>
                <a:latin typeface="+mj-lt"/>
              </a:rPr>
              <a:t> </a:t>
            </a:r>
          </a:p>
          <a:p>
            <a:pPr marL="0" indent="0" algn="l">
              <a:lnSpc>
                <a:spcPct val="100000"/>
              </a:lnSpc>
              <a:buFont typeface="+mj-lt"/>
              <a:buNone/>
            </a:pPr>
            <a:r>
              <a:rPr lang="en-IN" altLang="en-US" sz="1900" i="0" dirty="0">
                <a:effectLst/>
                <a:latin typeface="+mj-lt"/>
              </a:rPr>
              <a:t>[9] Chess AI: Competing Paradigms for Machine Intelligence, Shiva Maharaj, Nick Polson, Alex Turk,2021</a:t>
            </a:r>
            <a:endParaRPr lang="en-US" sz="1900" i="0" dirty="0">
              <a:effectLst/>
              <a:latin typeface="+mj-lt"/>
            </a:endParaRPr>
          </a:p>
          <a:p>
            <a:pPr marL="0" indent="0" algn="l">
              <a:lnSpc>
                <a:spcPct val="100000"/>
              </a:lnSpc>
              <a:buFont typeface="+mj-lt"/>
              <a:buNone/>
            </a:pPr>
            <a:r>
              <a:rPr lang="en-IN" altLang="en-US" sz="1900" i="0" dirty="0">
                <a:effectLst/>
                <a:latin typeface="+mj-lt"/>
              </a:rPr>
              <a:t>[10] </a:t>
            </a:r>
            <a:r>
              <a:rPr lang="en-US" altLang="en-US" sz="1900" i="0" dirty="0">
                <a:effectLst/>
                <a:latin typeface="+mj-lt"/>
              </a:rPr>
              <a:t>Mastering Atari, Go, chess and shogi by planning with a learned model, 2020.</a:t>
            </a:r>
            <a:r>
              <a:rPr lang="en-US" sz="1900" i="0" dirty="0">
                <a:effectLst/>
                <a:latin typeface="+mj-lt"/>
              </a:rPr>
              <a:t> </a:t>
            </a:r>
          </a:p>
          <a:p>
            <a:pPr marL="0" indent="0" algn="l">
              <a:lnSpc>
                <a:spcPct val="100000"/>
              </a:lnSpc>
              <a:buFont typeface="+mj-lt"/>
              <a:buNone/>
            </a:pPr>
            <a:r>
              <a:rPr lang="en-IN" altLang="en-US" sz="1900" i="0" dirty="0">
                <a:effectLst/>
                <a:latin typeface="+mj-lt"/>
              </a:rPr>
              <a:t>[11] </a:t>
            </a:r>
            <a:r>
              <a:rPr lang="en-US" altLang="en-US" sz="1900" i="0" dirty="0">
                <a:effectLst/>
                <a:latin typeface="+mj-lt"/>
              </a:rPr>
              <a:t>Segler, M. H., Preuss, M. &amp; Waller, M. P. Planning chemical syntheses with deep neural networks and symbolic AI. Nature 555, 604–610 (2018).</a:t>
            </a:r>
            <a:endParaRPr lang="en-IN" altLang="en-US" sz="1900" i="0" dirty="0">
              <a:effectLst/>
              <a:latin typeface="+mj-lt"/>
            </a:endParaRPr>
          </a:p>
        </p:txBody>
      </p:sp>
    </p:spTree>
    <p:extLst>
      <p:ext uri="{BB962C8B-B14F-4D97-AF65-F5344CB8AC3E}">
        <p14:creationId xmlns:p14="http://schemas.microsoft.com/office/powerpoint/2010/main" val="3237035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49006"/>
          <a:stretch>
            <a:fillRect/>
          </a:stretch>
        </p:blipFill>
        <p:spPr>
          <a:xfrm>
            <a:off x="7716573" y="0"/>
            <a:ext cx="4530672" cy="6279502"/>
          </a:xfrm>
          <a:prstGeom prst="rect">
            <a:avLst/>
          </a:prstGeom>
        </p:spPr>
      </p:pic>
      <p:sp>
        <p:nvSpPr>
          <p:cNvPr id="2" name="Title 1"/>
          <p:cNvSpPr>
            <a:spLocks noGrp="1"/>
          </p:cNvSpPr>
          <p:nvPr>
            <p:ph type="title"/>
          </p:nvPr>
        </p:nvSpPr>
        <p:spPr>
          <a:xfrm>
            <a:off x="838200" y="297909"/>
            <a:ext cx="10515600" cy="950108"/>
          </a:xfrm>
          <a:noFill/>
          <a:ln>
            <a:noFill/>
          </a:ln>
        </p:spPr>
        <p:style>
          <a:lnRef idx="3">
            <a:schemeClr val="lt1"/>
          </a:lnRef>
          <a:fillRef idx="1">
            <a:schemeClr val="accent4"/>
          </a:fillRef>
          <a:effectRef idx="1">
            <a:schemeClr val="accent4"/>
          </a:effectRef>
          <a:fontRef idx="minor">
            <a:schemeClr val="lt1"/>
          </a:fontRef>
        </p:style>
        <p:txBody>
          <a:bodyPr/>
          <a:lstStyle/>
          <a:p>
            <a:r>
              <a:rPr lang="en-US" b="1" dirty="0">
                <a:solidFill>
                  <a:schemeClr val="tx1">
                    <a:lumMod val="95000"/>
                    <a:lumOff val="5000"/>
                  </a:schemeClr>
                </a:solidFill>
              </a:rPr>
              <a:t>Aim</a:t>
            </a:r>
          </a:p>
        </p:txBody>
      </p:sp>
      <p:sp>
        <p:nvSpPr>
          <p:cNvPr id="4" name="Date Placeholder 3"/>
          <p:cNvSpPr>
            <a:spLocks noGrp="1"/>
          </p:cNvSpPr>
          <p:nvPr>
            <p:ph type="dt" sz="half" idx="10"/>
          </p:nvPr>
        </p:nvSpPr>
        <p:spPr/>
        <p:txBody>
          <a:bodyPr/>
          <a:lstStyle/>
          <a:p>
            <a:fld id="{17D8DC8D-F771-4392-B118-C220E83B2BDC}" type="datetime1">
              <a:rPr lang="en-US" smtClean="0"/>
              <a:t>1/22/2022</a:t>
            </a:fld>
            <a:endParaRPr lang="en-US"/>
          </a:p>
        </p:txBody>
      </p:sp>
      <p:sp>
        <p:nvSpPr>
          <p:cNvPr id="5" name="Footer Placeholder 4"/>
          <p:cNvSpPr>
            <a:spLocks noGrp="1"/>
          </p:cNvSpPr>
          <p:nvPr>
            <p:ph type="ftr" sz="quarter" idx="11"/>
          </p:nvPr>
        </p:nvSpPr>
        <p:spPr/>
        <p:txBody>
          <a:bodyPr/>
          <a:lstStyle/>
          <a:p>
            <a:r>
              <a:rPr lang="en-US"/>
              <a:t>Indira College of Engineering Management, Parandwadi</a:t>
            </a:r>
          </a:p>
        </p:txBody>
      </p:sp>
      <p:sp>
        <p:nvSpPr>
          <p:cNvPr id="6" name="Slide Number Placeholder 5"/>
          <p:cNvSpPr>
            <a:spLocks noGrp="1"/>
          </p:cNvSpPr>
          <p:nvPr>
            <p:ph type="sldNum" sz="quarter" idx="12"/>
          </p:nvPr>
        </p:nvSpPr>
        <p:spPr/>
        <p:txBody>
          <a:bodyPr/>
          <a:lstStyle/>
          <a:p>
            <a:fld id="{ACB160E8-E870-46BA-8C3F-B490E99DB9E1}" type="slidenum">
              <a:rPr lang="en-US" smtClean="0"/>
              <a:t>3</a:t>
            </a:fld>
            <a:endParaRPr lang="en-US"/>
          </a:p>
        </p:txBody>
      </p:sp>
      <p:sp>
        <p:nvSpPr>
          <p:cNvPr id="7" name="TextBox 6"/>
          <p:cNvSpPr txBox="1"/>
          <p:nvPr/>
        </p:nvSpPr>
        <p:spPr>
          <a:xfrm>
            <a:off x="838200" y="1414277"/>
            <a:ext cx="7638940" cy="3217035"/>
          </a:xfrm>
          <a:prstGeom prst="rect">
            <a:avLst/>
          </a:prstGeom>
          <a:noFill/>
        </p:spPr>
        <p:txBody>
          <a:bodyPr wrap="square" rtlCol="0">
            <a:spAutoFit/>
          </a:bodyPr>
          <a:lstStyle/>
          <a:p>
            <a:pPr>
              <a:lnSpc>
                <a:spcPct val="150000"/>
              </a:lnSpc>
            </a:pPr>
            <a:r>
              <a:rPr lang="en-US" sz="2400" b="1" dirty="0"/>
              <a:t>Aim: To develop a program/software that can train Human Mind to increase his/her IQ Level</a:t>
            </a:r>
          </a:p>
          <a:p>
            <a:pPr>
              <a:lnSpc>
                <a:spcPct val="150000"/>
              </a:lnSpc>
            </a:pPr>
            <a:endParaRPr lang="en-US" sz="2400" dirty="0"/>
          </a:p>
          <a:p>
            <a:pPr>
              <a:lnSpc>
                <a:spcPct val="150000"/>
              </a:lnSpc>
            </a:pPr>
            <a:r>
              <a:rPr lang="en-US" sz="2200" dirty="0"/>
              <a:t>Subtitle : To search the position deeply enough beyond the abilities of humans. To be able to help Professional Players to improve their game even further.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7635"/>
            <a:ext cx="10515600" cy="950108"/>
          </a:xfrm>
          <a:noFill/>
        </p:spPr>
        <p:style>
          <a:lnRef idx="3">
            <a:schemeClr val="lt1"/>
          </a:lnRef>
          <a:fillRef idx="1">
            <a:schemeClr val="accent4"/>
          </a:fillRef>
          <a:effectRef idx="1">
            <a:schemeClr val="accent4"/>
          </a:effectRef>
          <a:fontRef idx="minor">
            <a:schemeClr val="lt1"/>
          </a:fontRef>
        </p:style>
        <p:txBody>
          <a:bodyPr/>
          <a:lstStyle/>
          <a:p>
            <a:r>
              <a:rPr lang="en-US" b="1" dirty="0">
                <a:solidFill>
                  <a:schemeClr val="tx1">
                    <a:lumMod val="95000"/>
                    <a:lumOff val="5000"/>
                  </a:schemeClr>
                </a:solidFill>
              </a:rPr>
              <a:t>Motivation</a:t>
            </a:r>
          </a:p>
        </p:txBody>
      </p:sp>
      <p:sp>
        <p:nvSpPr>
          <p:cNvPr id="4" name="Date Placeholder 3"/>
          <p:cNvSpPr>
            <a:spLocks noGrp="1"/>
          </p:cNvSpPr>
          <p:nvPr>
            <p:ph type="dt" sz="half" idx="10"/>
          </p:nvPr>
        </p:nvSpPr>
        <p:spPr/>
        <p:txBody>
          <a:bodyPr/>
          <a:lstStyle/>
          <a:p>
            <a:fld id="{17D8DC8D-F771-4392-B118-C220E83B2BDC}" type="datetime1">
              <a:rPr lang="en-US" smtClean="0"/>
              <a:pPr/>
              <a:t>1/22/2022</a:t>
            </a:fld>
            <a:endParaRPr lang="en-US"/>
          </a:p>
        </p:txBody>
      </p:sp>
      <p:sp>
        <p:nvSpPr>
          <p:cNvPr id="5" name="Footer Placeholder 4"/>
          <p:cNvSpPr>
            <a:spLocks noGrp="1"/>
          </p:cNvSpPr>
          <p:nvPr>
            <p:ph type="ftr" sz="quarter" idx="11"/>
          </p:nvPr>
        </p:nvSpPr>
        <p:spPr/>
        <p:txBody>
          <a:bodyPr/>
          <a:lstStyle/>
          <a:p>
            <a:r>
              <a:rPr lang="en-US"/>
              <a:t>Indira College of Engineering Management, Parandwadi</a:t>
            </a:r>
          </a:p>
        </p:txBody>
      </p:sp>
      <p:sp>
        <p:nvSpPr>
          <p:cNvPr id="6" name="Slide Number Placeholder 5"/>
          <p:cNvSpPr>
            <a:spLocks noGrp="1"/>
          </p:cNvSpPr>
          <p:nvPr>
            <p:ph type="sldNum" sz="quarter" idx="12"/>
          </p:nvPr>
        </p:nvSpPr>
        <p:spPr/>
        <p:txBody>
          <a:bodyPr/>
          <a:lstStyle/>
          <a:p>
            <a:fld id="{ACB160E8-E870-46BA-8C3F-B490E99DB9E1}" type="slidenum">
              <a:rPr lang="en-US" smtClean="0"/>
              <a:pPr/>
              <a:t>4</a:t>
            </a:fld>
            <a:endParaRPr lang="en-US"/>
          </a:p>
        </p:txBody>
      </p:sp>
      <p:sp>
        <p:nvSpPr>
          <p:cNvPr id="10" name="TextBox 9"/>
          <p:cNvSpPr txBox="1"/>
          <p:nvPr/>
        </p:nvSpPr>
        <p:spPr>
          <a:xfrm>
            <a:off x="700935" y="1355000"/>
            <a:ext cx="10790129" cy="409419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dirty="0"/>
              <a:t>The use of Computers is increasing rapidly in the field of Chess to scan the most difficult problems using sophisticated algorithms.</a:t>
            </a:r>
            <a:endParaRPr lang="en-US" sz="2200" b="0" i="0" dirty="0">
              <a:effectLst/>
            </a:endParaRPr>
          </a:p>
          <a:p>
            <a:pPr marL="342900" indent="-342900">
              <a:lnSpc>
                <a:spcPct val="150000"/>
              </a:lnSpc>
              <a:buFont typeface="Arial" panose="020B0604020202020204" pitchFamily="34" charset="0"/>
              <a:buChar char="•"/>
            </a:pPr>
            <a:r>
              <a:rPr lang="en-US" sz="2200" b="0" i="0" dirty="0">
                <a:effectLst/>
              </a:rPr>
              <a:t>Computers have played </a:t>
            </a:r>
            <a:r>
              <a:rPr lang="en-US" sz="2200" dirty="0"/>
              <a:t>an important and vital role in increasing the strength of a chess player.</a:t>
            </a:r>
          </a:p>
          <a:p>
            <a:pPr marL="342900" indent="-342900">
              <a:lnSpc>
                <a:spcPct val="150000"/>
              </a:lnSpc>
              <a:buFont typeface="Arial" panose="020B0604020202020204" pitchFamily="34" charset="0"/>
              <a:buChar char="•"/>
            </a:pPr>
            <a:r>
              <a:rPr lang="en-US" sz="2200" b="0" i="0" dirty="0">
                <a:effectLst/>
              </a:rPr>
              <a:t>Advanced Technology improvements in chess will completely change the way we look into the game of Chess.</a:t>
            </a:r>
          </a:p>
          <a:p>
            <a:pPr marL="342900" indent="-342900">
              <a:lnSpc>
                <a:spcPct val="150000"/>
              </a:lnSpc>
              <a:buFont typeface="Arial" panose="020B0604020202020204" pitchFamily="34" charset="0"/>
              <a:buChar char="•"/>
            </a:pPr>
            <a:r>
              <a:rPr lang="en-US" sz="2200" dirty="0"/>
              <a:t>With more than </a:t>
            </a:r>
            <a:r>
              <a:rPr lang="en-IN" sz="2200" dirty="0">
                <a:solidFill>
                  <a:srgbClr val="202124"/>
                </a:solidFill>
                <a:latin typeface="+mj-lt"/>
              </a:rPr>
              <a:t>10</a:t>
            </a:r>
            <a:r>
              <a:rPr lang="en-IN" sz="2200" i="0" baseline="30000" dirty="0">
                <a:solidFill>
                  <a:srgbClr val="202124"/>
                </a:solidFill>
                <a:effectLst/>
                <a:latin typeface="+mj-lt"/>
              </a:rPr>
              <a:t>80</a:t>
            </a:r>
            <a:r>
              <a:rPr lang="en-US" sz="2200" dirty="0"/>
              <a:t> moves possible in chess, only one is the best move. The job of the AI is to find that move.</a:t>
            </a:r>
          </a:p>
        </p:txBody>
      </p:sp>
    </p:spTree>
    <p:extLst>
      <p:ext uri="{BB962C8B-B14F-4D97-AF65-F5344CB8AC3E}">
        <p14:creationId xmlns:p14="http://schemas.microsoft.com/office/powerpoint/2010/main" val="3325384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7635"/>
            <a:ext cx="10515600" cy="950108"/>
          </a:xfrm>
          <a:noFill/>
        </p:spPr>
        <p:style>
          <a:lnRef idx="3">
            <a:schemeClr val="lt1"/>
          </a:lnRef>
          <a:fillRef idx="1">
            <a:schemeClr val="accent4"/>
          </a:fillRef>
          <a:effectRef idx="1">
            <a:schemeClr val="accent4"/>
          </a:effectRef>
          <a:fontRef idx="minor">
            <a:schemeClr val="lt1"/>
          </a:fontRef>
        </p:style>
        <p:txBody>
          <a:bodyPr/>
          <a:lstStyle/>
          <a:p>
            <a:r>
              <a:rPr lang="en-US" b="1" dirty="0">
                <a:solidFill>
                  <a:schemeClr val="tx1">
                    <a:lumMod val="95000"/>
                    <a:lumOff val="5000"/>
                  </a:schemeClr>
                </a:solidFill>
              </a:rPr>
              <a:t>Objectives</a:t>
            </a:r>
          </a:p>
        </p:txBody>
      </p:sp>
      <p:sp>
        <p:nvSpPr>
          <p:cNvPr id="4" name="Date Placeholder 3"/>
          <p:cNvSpPr>
            <a:spLocks noGrp="1"/>
          </p:cNvSpPr>
          <p:nvPr>
            <p:ph type="dt" sz="half" idx="10"/>
          </p:nvPr>
        </p:nvSpPr>
        <p:spPr/>
        <p:txBody>
          <a:bodyPr/>
          <a:lstStyle/>
          <a:p>
            <a:fld id="{17D8DC8D-F771-4392-B118-C220E83B2BDC}" type="datetime1">
              <a:rPr lang="en-US" smtClean="0"/>
              <a:t>1/22/2022</a:t>
            </a:fld>
            <a:endParaRPr lang="en-US"/>
          </a:p>
        </p:txBody>
      </p:sp>
      <p:sp>
        <p:nvSpPr>
          <p:cNvPr id="5" name="Footer Placeholder 4"/>
          <p:cNvSpPr>
            <a:spLocks noGrp="1"/>
          </p:cNvSpPr>
          <p:nvPr>
            <p:ph type="ftr" sz="quarter" idx="11"/>
          </p:nvPr>
        </p:nvSpPr>
        <p:spPr/>
        <p:txBody>
          <a:bodyPr/>
          <a:lstStyle/>
          <a:p>
            <a:r>
              <a:rPr lang="en-US"/>
              <a:t>Indira College of Engineering Management, Parandwadi</a:t>
            </a:r>
          </a:p>
        </p:txBody>
      </p:sp>
      <p:sp>
        <p:nvSpPr>
          <p:cNvPr id="6" name="Slide Number Placeholder 5"/>
          <p:cNvSpPr>
            <a:spLocks noGrp="1"/>
          </p:cNvSpPr>
          <p:nvPr>
            <p:ph type="sldNum" sz="quarter" idx="12"/>
          </p:nvPr>
        </p:nvSpPr>
        <p:spPr/>
        <p:txBody>
          <a:bodyPr/>
          <a:lstStyle/>
          <a:p>
            <a:fld id="{ACB160E8-E870-46BA-8C3F-B490E99DB9E1}" type="slidenum">
              <a:rPr lang="en-US" smtClean="0"/>
              <a:t>5</a:t>
            </a:fld>
            <a:endParaRPr lang="en-US"/>
          </a:p>
        </p:txBody>
      </p:sp>
      <p:sp>
        <p:nvSpPr>
          <p:cNvPr id="8" name="TextBox 7"/>
          <p:cNvSpPr txBox="1"/>
          <p:nvPr/>
        </p:nvSpPr>
        <p:spPr>
          <a:xfrm>
            <a:off x="838180" y="1583842"/>
            <a:ext cx="10693439" cy="307853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200" dirty="0"/>
              <a:t>To create an AI to scan millions of positions to find the best move.</a:t>
            </a:r>
          </a:p>
          <a:p>
            <a:pPr marL="457200" indent="-457200">
              <a:lnSpc>
                <a:spcPct val="150000"/>
              </a:lnSpc>
              <a:buFont typeface="Arial" panose="020B0604020202020204" pitchFamily="34" charset="0"/>
              <a:buChar char="•"/>
            </a:pPr>
            <a:r>
              <a:rPr lang="en-US" sz="2200" dirty="0"/>
              <a:t>To create an AI that can self-adjust according to Human Thinking. The more games we feed, the better AI adjusts itself to Human Thinking.</a:t>
            </a:r>
          </a:p>
          <a:p>
            <a:pPr marL="457200" indent="-457200">
              <a:lnSpc>
                <a:spcPct val="150000"/>
              </a:lnSpc>
              <a:buFont typeface="Arial" panose="020B0604020202020204" pitchFamily="34" charset="0"/>
              <a:buChar char="•"/>
            </a:pPr>
            <a:r>
              <a:rPr lang="en-US" sz="2200" dirty="0"/>
              <a:t>To help a player to increase his mental strength or IQ level.</a:t>
            </a:r>
          </a:p>
          <a:p>
            <a:pPr marL="457200" indent="-457200">
              <a:lnSpc>
                <a:spcPct val="150000"/>
              </a:lnSpc>
              <a:buFont typeface="Arial" panose="020B0604020202020204" pitchFamily="34" charset="0"/>
              <a:buChar char="•"/>
            </a:pPr>
            <a:r>
              <a:rPr lang="en-US" sz="2200" dirty="0"/>
              <a:t>Professionals can improve their game by analyzing mistakes and blunders.</a:t>
            </a:r>
          </a:p>
          <a:p>
            <a:pPr marL="457200" indent="-457200">
              <a:lnSpc>
                <a:spcPct val="150000"/>
              </a:lnSpc>
              <a:buFont typeface="Arial" panose="020B0604020202020204" pitchFamily="34" charset="0"/>
              <a:buChar char="•"/>
            </a:pPr>
            <a:r>
              <a:rPr lang="en-US" sz="2200" dirty="0"/>
              <a:t>To change the game of chess of how it was observed a few years back.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6E0E1E2-5E9F-41D0-A5E9-6B392264FF66}"/>
              </a:ext>
            </a:extLst>
          </p:cNvPr>
          <p:cNvSpPr>
            <a:spLocks noGrp="1"/>
          </p:cNvSpPr>
          <p:nvPr>
            <p:ph type="title"/>
          </p:nvPr>
        </p:nvSpPr>
        <p:spPr>
          <a:xfrm>
            <a:off x="838200" y="365740"/>
            <a:ext cx="10515600" cy="950108"/>
          </a:xfrm>
          <a:noFill/>
        </p:spPr>
        <p:style>
          <a:lnRef idx="3">
            <a:schemeClr val="lt1"/>
          </a:lnRef>
          <a:fillRef idx="1">
            <a:schemeClr val="accent4"/>
          </a:fillRef>
          <a:effectRef idx="1">
            <a:schemeClr val="accent4"/>
          </a:effectRef>
          <a:fontRef idx="minor">
            <a:schemeClr val="lt1"/>
          </a:fontRef>
        </p:style>
        <p:txBody>
          <a:bodyPr/>
          <a:lstStyle/>
          <a:p>
            <a:pPr algn="l"/>
            <a:r>
              <a:rPr lang="en-IN" b="1" dirty="0">
                <a:solidFill>
                  <a:schemeClr val="tx1"/>
                </a:solidFill>
                <a:latin typeface="Times New Roman" panose="02020603050405020304" pitchFamily="18" charset="0"/>
                <a:cs typeface="Times New Roman" panose="02020603050405020304" pitchFamily="18" charset="0"/>
              </a:rPr>
              <a:t>Proposed System</a:t>
            </a:r>
            <a:endParaRPr lang="en-IN" sz="4400" b="1" dirty="0">
              <a:solidFill>
                <a:schemeClr val="tx1"/>
              </a:solidFill>
              <a:latin typeface="Times New Roman" panose="02020603050405020304" pitchFamily="18" charset="0"/>
              <a:cs typeface="Times New Roman" panose="02020603050405020304" pitchFamily="18" charset="0"/>
            </a:endParaRPr>
          </a:p>
        </p:txBody>
      </p:sp>
      <p:sp>
        <p:nvSpPr>
          <p:cNvPr id="21" name="Date Placeholder 3">
            <a:extLst>
              <a:ext uri="{FF2B5EF4-FFF2-40B4-BE49-F238E27FC236}">
                <a16:creationId xmlns:a16="http://schemas.microsoft.com/office/drawing/2014/main" id="{DF5950E7-E08E-4AD1-8225-07F00B6F7FE3}"/>
              </a:ext>
            </a:extLst>
          </p:cNvPr>
          <p:cNvSpPr>
            <a:spLocks noGrp="1"/>
          </p:cNvSpPr>
          <p:nvPr>
            <p:ph type="dt" sz="half" idx="10"/>
          </p:nvPr>
        </p:nvSpPr>
        <p:spPr>
          <a:xfrm>
            <a:off x="838200" y="6453846"/>
            <a:ext cx="2743200" cy="365125"/>
          </a:xfrm>
        </p:spPr>
        <p:txBody>
          <a:bodyPr/>
          <a:lstStyle/>
          <a:p>
            <a:fld id="{17D8DC8D-F771-4392-B118-C220E83B2BDC}" type="datetime1">
              <a:rPr lang="en-US" smtClean="0"/>
              <a:pPr/>
              <a:t>1/22/2022</a:t>
            </a:fld>
            <a:endParaRPr lang="en-US" dirty="0"/>
          </a:p>
        </p:txBody>
      </p:sp>
      <p:sp>
        <p:nvSpPr>
          <p:cNvPr id="22" name="Footer Placeholder 4">
            <a:extLst>
              <a:ext uri="{FF2B5EF4-FFF2-40B4-BE49-F238E27FC236}">
                <a16:creationId xmlns:a16="http://schemas.microsoft.com/office/drawing/2014/main" id="{44E3812D-6294-4D85-84A3-5BB21CA70709}"/>
              </a:ext>
            </a:extLst>
          </p:cNvPr>
          <p:cNvSpPr>
            <a:spLocks noGrp="1"/>
          </p:cNvSpPr>
          <p:nvPr>
            <p:ph type="ftr" sz="quarter" idx="11"/>
          </p:nvPr>
        </p:nvSpPr>
        <p:spPr>
          <a:xfrm>
            <a:off x="4038600" y="6453846"/>
            <a:ext cx="4114800" cy="365125"/>
          </a:xfrm>
        </p:spPr>
        <p:txBody>
          <a:bodyPr/>
          <a:lstStyle/>
          <a:p>
            <a:r>
              <a:rPr lang="en-US"/>
              <a:t>Indira College of Engineering Management, Parandwadi</a:t>
            </a:r>
          </a:p>
        </p:txBody>
      </p:sp>
      <p:sp>
        <p:nvSpPr>
          <p:cNvPr id="23" name="Slide Number Placeholder 5">
            <a:extLst>
              <a:ext uri="{FF2B5EF4-FFF2-40B4-BE49-F238E27FC236}">
                <a16:creationId xmlns:a16="http://schemas.microsoft.com/office/drawing/2014/main" id="{69291473-F43D-4037-8993-D5C6E32EFADC}"/>
              </a:ext>
            </a:extLst>
          </p:cNvPr>
          <p:cNvSpPr>
            <a:spLocks noGrp="1"/>
          </p:cNvSpPr>
          <p:nvPr>
            <p:ph type="sldNum" sz="quarter" idx="12"/>
          </p:nvPr>
        </p:nvSpPr>
        <p:spPr>
          <a:xfrm>
            <a:off x="8610600" y="6453846"/>
            <a:ext cx="2743200" cy="365125"/>
          </a:xfrm>
        </p:spPr>
        <p:txBody>
          <a:bodyPr/>
          <a:lstStyle/>
          <a:p>
            <a:fld id="{ACB160E8-E870-46BA-8C3F-B490E99DB9E1}" type="slidenum">
              <a:rPr lang="en-US" smtClean="0"/>
              <a:pPr/>
              <a:t>6</a:t>
            </a:fld>
            <a:endParaRPr lang="en-US"/>
          </a:p>
        </p:txBody>
      </p:sp>
      <p:pic>
        <p:nvPicPr>
          <p:cNvPr id="9" name="Picture 8">
            <a:extLst>
              <a:ext uri="{FF2B5EF4-FFF2-40B4-BE49-F238E27FC236}">
                <a16:creationId xmlns:a16="http://schemas.microsoft.com/office/drawing/2014/main" id="{2DBD763A-E5F0-48CD-9FCB-A586603E638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469682" y="0"/>
            <a:ext cx="6515100" cy="6134100"/>
          </a:xfrm>
          <a:prstGeom prst="rect">
            <a:avLst/>
          </a:prstGeom>
        </p:spPr>
      </p:pic>
      <p:sp>
        <p:nvSpPr>
          <p:cNvPr id="54" name="Content Placeholder 2">
            <a:extLst>
              <a:ext uri="{FF2B5EF4-FFF2-40B4-BE49-F238E27FC236}">
                <a16:creationId xmlns:a16="http://schemas.microsoft.com/office/drawing/2014/main" id="{A707EF47-F791-4873-8B69-6C244BAAC750}"/>
              </a:ext>
            </a:extLst>
          </p:cNvPr>
          <p:cNvSpPr txBox="1">
            <a:spLocks/>
          </p:cNvSpPr>
          <p:nvPr/>
        </p:nvSpPr>
        <p:spPr>
          <a:xfrm>
            <a:off x="949390" y="1557489"/>
            <a:ext cx="4520292" cy="24331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sz="2000" b="1" dirty="0"/>
              <a:t>Evaluation Function</a:t>
            </a:r>
          </a:p>
          <a:p>
            <a:pPr>
              <a:lnSpc>
                <a:spcPct val="130000"/>
              </a:lnSpc>
            </a:pPr>
            <a:r>
              <a:rPr lang="en-US" sz="2000" dirty="0"/>
              <a:t>Evaluation Function calculates the material value and piece placement score (max scope).</a:t>
            </a:r>
          </a:p>
          <a:p>
            <a:pPr>
              <a:lnSpc>
                <a:spcPct val="130000"/>
              </a:lnSpc>
            </a:pPr>
            <a:r>
              <a:rPr lang="en-US" sz="2000" dirty="0"/>
              <a:t>It then returns the value to the evaluated position.</a:t>
            </a:r>
          </a:p>
        </p:txBody>
      </p:sp>
    </p:spTree>
    <p:extLst>
      <p:ext uri="{BB962C8B-B14F-4D97-AF65-F5344CB8AC3E}">
        <p14:creationId xmlns:p14="http://schemas.microsoft.com/office/powerpoint/2010/main" val="2766176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40"/>
            <a:ext cx="10515600" cy="950108"/>
          </a:xfrm>
          <a:noFill/>
        </p:spPr>
        <p:style>
          <a:lnRef idx="3">
            <a:schemeClr val="lt1"/>
          </a:lnRef>
          <a:fillRef idx="1">
            <a:schemeClr val="accent4"/>
          </a:fillRef>
          <a:effectRef idx="1">
            <a:schemeClr val="accent4"/>
          </a:effectRef>
          <a:fontRef idx="minor">
            <a:schemeClr val="lt1"/>
          </a:fontRef>
        </p:style>
        <p:txBody>
          <a:bodyPr/>
          <a:lstStyle/>
          <a:p>
            <a:pPr algn="l"/>
            <a:r>
              <a:rPr lang="en-US" b="1" dirty="0">
                <a:solidFill>
                  <a:schemeClr val="tx1"/>
                </a:solidFill>
              </a:rPr>
              <a:t>S/W development process model used </a:t>
            </a:r>
            <a:endParaRPr lang="en-IN" sz="4400" b="1" dirty="0">
              <a:solidFill>
                <a:schemeClr val="tx1"/>
              </a:solidFill>
              <a:latin typeface="Times New Roman" panose="02020603050405020304" pitchFamily="18" charset="0"/>
              <a:cs typeface="Times New Roman" panose="02020603050405020304" pitchFamily="18" charset="0"/>
            </a:endParaRPr>
          </a:p>
        </p:txBody>
      </p:sp>
      <p:sp>
        <p:nvSpPr>
          <p:cNvPr id="21" name="Date Placeholder 3"/>
          <p:cNvSpPr>
            <a:spLocks noGrp="1"/>
          </p:cNvSpPr>
          <p:nvPr>
            <p:ph type="dt" sz="half" idx="10"/>
          </p:nvPr>
        </p:nvSpPr>
        <p:spPr>
          <a:xfrm>
            <a:off x="838200" y="6453846"/>
            <a:ext cx="2743200" cy="365125"/>
          </a:xfrm>
        </p:spPr>
        <p:txBody>
          <a:bodyPr/>
          <a:lstStyle/>
          <a:p>
            <a:fld id="{17D8DC8D-F771-4392-B118-C220E83B2BDC}" type="datetime1">
              <a:rPr lang="en-US" smtClean="0"/>
              <a:t>1/22/2022</a:t>
            </a:fld>
            <a:endParaRPr lang="en-US" dirty="0"/>
          </a:p>
        </p:txBody>
      </p:sp>
      <p:sp>
        <p:nvSpPr>
          <p:cNvPr id="22" name="Footer Placeholder 4"/>
          <p:cNvSpPr>
            <a:spLocks noGrp="1"/>
          </p:cNvSpPr>
          <p:nvPr>
            <p:ph type="ftr" sz="quarter" idx="11"/>
          </p:nvPr>
        </p:nvSpPr>
        <p:spPr>
          <a:xfrm>
            <a:off x="4038600" y="6453846"/>
            <a:ext cx="4114800" cy="365125"/>
          </a:xfrm>
        </p:spPr>
        <p:txBody>
          <a:bodyPr/>
          <a:lstStyle/>
          <a:p>
            <a:r>
              <a:rPr lang="en-US"/>
              <a:t>Indira College of Engineering Management, Parandwadi</a:t>
            </a:r>
          </a:p>
        </p:txBody>
      </p:sp>
      <p:sp>
        <p:nvSpPr>
          <p:cNvPr id="23" name="Slide Number Placeholder 5"/>
          <p:cNvSpPr>
            <a:spLocks noGrp="1"/>
          </p:cNvSpPr>
          <p:nvPr>
            <p:ph type="sldNum" sz="quarter" idx="12"/>
          </p:nvPr>
        </p:nvSpPr>
        <p:spPr>
          <a:xfrm>
            <a:off x="8610600" y="6453846"/>
            <a:ext cx="2743200" cy="365125"/>
          </a:xfrm>
        </p:spPr>
        <p:txBody>
          <a:bodyPr/>
          <a:lstStyle/>
          <a:p>
            <a:fld id="{ACB160E8-E870-46BA-8C3F-B490E99DB9E1}" type="slidenum">
              <a:rPr lang="en-US" smtClean="0"/>
              <a:t>7</a:t>
            </a:fld>
            <a:endParaRPr lang="en-US"/>
          </a:p>
        </p:txBody>
      </p:sp>
      <p:pic>
        <p:nvPicPr>
          <p:cNvPr id="5" name="Picture 4">
            <a:extLst>
              <a:ext uri="{FF2B5EF4-FFF2-40B4-BE49-F238E27FC236}">
                <a16:creationId xmlns:a16="http://schemas.microsoft.com/office/drawing/2014/main" id="{178476BA-6A16-41B7-B651-54421D007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744" y="1847408"/>
            <a:ext cx="8050511" cy="4050179"/>
          </a:xfrm>
          <a:prstGeom prst="rect">
            <a:avLst/>
          </a:prstGeom>
        </p:spPr>
      </p:pic>
      <p:sp>
        <p:nvSpPr>
          <p:cNvPr id="9" name="TextBox 8">
            <a:extLst>
              <a:ext uri="{FF2B5EF4-FFF2-40B4-BE49-F238E27FC236}">
                <a16:creationId xmlns:a16="http://schemas.microsoft.com/office/drawing/2014/main" id="{822D43F9-42DA-476D-927D-E9FAAA395329}"/>
              </a:ext>
            </a:extLst>
          </p:cNvPr>
          <p:cNvSpPr txBox="1"/>
          <p:nvPr/>
        </p:nvSpPr>
        <p:spPr>
          <a:xfrm>
            <a:off x="904240" y="1291149"/>
            <a:ext cx="6268720" cy="523220"/>
          </a:xfrm>
          <a:prstGeom prst="rect">
            <a:avLst/>
          </a:prstGeom>
          <a:noFill/>
        </p:spPr>
        <p:txBody>
          <a:bodyPr wrap="square" rtlCol="0">
            <a:spAutoFit/>
          </a:bodyPr>
          <a:lstStyle/>
          <a:p>
            <a:r>
              <a:rPr lang="en-IN" sz="2800" b="1" dirty="0"/>
              <a:t>Incremental Model</a:t>
            </a:r>
          </a:p>
        </p:txBody>
      </p:sp>
    </p:spTree>
    <p:extLst>
      <p:ext uri="{BB962C8B-B14F-4D97-AF65-F5344CB8AC3E}">
        <p14:creationId xmlns:p14="http://schemas.microsoft.com/office/powerpoint/2010/main" val="3430040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39"/>
            <a:ext cx="10515600" cy="1269097"/>
          </a:xfrm>
          <a:noFill/>
        </p:spPr>
        <p:style>
          <a:lnRef idx="3">
            <a:schemeClr val="lt1"/>
          </a:lnRef>
          <a:fillRef idx="1">
            <a:schemeClr val="accent4"/>
          </a:fillRef>
          <a:effectRef idx="1">
            <a:schemeClr val="accent4"/>
          </a:effectRef>
          <a:fontRef idx="minor">
            <a:schemeClr val="lt1"/>
          </a:fontRef>
        </p:style>
        <p:txBody>
          <a:bodyPr>
            <a:noAutofit/>
          </a:bodyPr>
          <a:lstStyle/>
          <a:p>
            <a:pPr algn="l"/>
            <a:r>
              <a:rPr lang="en-US" b="1" dirty="0">
                <a:solidFill>
                  <a:schemeClr val="tx1">
                    <a:lumMod val="95000"/>
                    <a:lumOff val="5000"/>
                  </a:schemeClr>
                </a:solidFill>
                <a:latin typeface="+mn-lt"/>
                <a:ea typeface="+mn-ea"/>
                <a:cs typeface="+mn-cs"/>
              </a:rPr>
              <a:t>Responsibilities of Classes and Objects identified in the project </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21" name="Date Placeholder 3"/>
          <p:cNvSpPr>
            <a:spLocks noGrp="1"/>
          </p:cNvSpPr>
          <p:nvPr>
            <p:ph type="dt" sz="half" idx="10"/>
          </p:nvPr>
        </p:nvSpPr>
        <p:spPr>
          <a:xfrm>
            <a:off x="838200" y="6453846"/>
            <a:ext cx="2743200" cy="365125"/>
          </a:xfrm>
        </p:spPr>
        <p:txBody>
          <a:bodyPr/>
          <a:lstStyle/>
          <a:p>
            <a:fld id="{17D8DC8D-F771-4392-B118-C220E83B2BDC}" type="datetime1">
              <a:rPr lang="en-US" smtClean="0"/>
              <a:t>1/22/2022</a:t>
            </a:fld>
            <a:endParaRPr lang="en-US" dirty="0"/>
          </a:p>
        </p:txBody>
      </p:sp>
      <p:sp>
        <p:nvSpPr>
          <p:cNvPr id="22" name="Footer Placeholder 4"/>
          <p:cNvSpPr>
            <a:spLocks noGrp="1"/>
          </p:cNvSpPr>
          <p:nvPr>
            <p:ph type="ftr" sz="quarter" idx="11"/>
          </p:nvPr>
        </p:nvSpPr>
        <p:spPr>
          <a:xfrm>
            <a:off x="4038600" y="6453846"/>
            <a:ext cx="4114800" cy="365125"/>
          </a:xfrm>
        </p:spPr>
        <p:txBody>
          <a:bodyPr/>
          <a:lstStyle/>
          <a:p>
            <a:r>
              <a:rPr lang="en-US"/>
              <a:t>Indira College of Engineering Management, Parandwadi</a:t>
            </a:r>
          </a:p>
        </p:txBody>
      </p:sp>
      <p:sp>
        <p:nvSpPr>
          <p:cNvPr id="23" name="Slide Number Placeholder 5"/>
          <p:cNvSpPr>
            <a:spLocks noGrp="1"/>
          </p:cNvSpPr>
          <p:nvPr>
            <p:ph type="sldNum" sz="quarter" idx="12"/>
          </p:nvPr>
        </p:nvSpPr>
        <p:spPr>
          <a:xfrm>
            <a:off x="8610600" y="6453846"/>
            <a:ext cx="2743200" cy="365125"/>
          </a:xfrm>
        </p:spPr>
        <p:txBody>
          <a:bodyPr/>
          <a:lstStyle/>
          <a:p>
            <a:fld id="{ACB160E8-E870-46BA-8C3F-B490E99DB9E1}" type="slidenum">
              <a:rPr lang="en-US" smtClean="0"/>
              <a:t>8</a:t>
            </a:fld>
            <a:endParaRPr lang="en-US"/>
          </a:p>
        </p:txBody>
      </p:sp>
      <p:graphicFrame>
        <p:nvGraphicFramePr>
          <p:cNvPr id="5" name="Table 5">
            <a:extLst>
              <a:ext uri="{FF2B5EF4-FFF2-40B4-BE49-F238E27FC236}">
                <a16:creationId xmlns:a16="http://schemas.microsoft.com/office/drawing/2014/main" id="{0AD7207D-954C-4812-8788-584AF2243263}"/>
              </a:ext>
            </a:extLst>
          </p:cNvPr>
          <p:cNvGraphicFramePr>
            <a:graphicFrameLocks noGrp="1"/>
          </p:cNvGraphicFramePr>
          <p:nvPr>
            <p:extLst>
              <p:ext uri="{D42A27DB-BD31-4B8C-83A1-F6EECF244321}">
                <p14:modId xmlns:p14="http://schemas.microsoft.com/office/powerpoint/2010/main" val="1425027853"/>
              </p:ext>
            </p:extLst>
          </p:nvPr>
        </p:nvGraphicFramePr>
        <p:xfrm>
          <a:off x="1318260" y="1784185"/>
          <a:ext cx="9555480" cy="4206240"/>
        </p:xfrm>
        <a:graphic>
          <a:graphicData uri="http://schemas.openxmlformats.org/drawingml/2006/table">
            <a:tbl>
              <a:tblPr firstRow="1" bandRow="1">
                <a:tableStyleId>{5C22544A-7EE6-4342-B048-85BDC9FD1C3A}</a:tableStyleId>
              </a:tblPr>
              <a:tblGrid>
                <a:gridCol w="708660">
                  <a:extLst>
                    <a:ext uri="{9D8B030D-6E8A-4147-A177-3AD203B41FA5}">
                      <a16:colId xmlns:a16="http://schemas.microsoft.com/office/drawing/2014/main" val="3031020470"/>
                    </a:ext>
                  </a:extLst>
                </a:gridCol>
                <a:gridCol w="1844040">
                  <a:extLst>
                    <a:ext uri="{9D8B030D-6E8A-4147-A177-3AD203B41FA5}">
                      <a16:colId xmlns:a16="http://schemas.microsoft.com/office/drawing/2014/main" val="1749272859"/>
                    </a:ext>
                  </a:extLst>
                </a:gridCol>
                <a:gridCol w="7002780">
                  <a:extLst>
                    <a:ext uri="{9D8B030D-6E8A-4147-A177-3AD203B41FA5}">
                      <a16:colId xmlns:a16="http://schemas.microsoft.com/office/drawing/2014/main" val="2516672239"/>
                    </a:ext>
                  </a:extLst>
                </a:gridCol>
              </a:tblGrid>
              <a:tr h="364381">
                <a:tc>
                  <a:txBody>
                    <a:bodyPr/>
                    <a:lstStyle/>
                    <a:p>
                      <a:r>
                        <a:rPr lang="en-IN" dirty="0">
                          <a:solidFill>
                            <a:schemeClr val="bg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IN" dirty="0">
                          <a:solidFill>
                            <a:schemeClr val="bg1"/>
                          </a:solidFill>
                        </a:rPr>
                        <a:t>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IN" dirty="0">
                          <a:solidFill>
                            <a:schemeClr val="bg1"/>
                          </a:solidFill>
                        </a:rPr>
                        <a:t>Responsibility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53460861"/>
                  </a:ext>
                </a:extLst>
              </a:tr>
              <a:tr h="364381">
                <a:tc>
                  <a:txBody>
                    <a:bodyPr/>
                    <a:lstStyle/>
                    <a:p>
                      <a:r>
                        <a:rPr lang="en-IN"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dirty="0">
                          <a:solidFill>
                            <a:schemeClr val="tx1"/>
                          </a:solidFill>
                        </a:rPr>
                        <a:t>Spot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solidFill>
                        </a:rPr>
                        <a:t>A spot represents one block of the 8×8 grid and an optional piece.</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83858517"/>
                  </a:ext>
                </a:extLst>
              </a:tr>
              <a:tr h="898474">
                <a:tc>
                  <a:txBody>
                    <a:bodyPr/>
                    <a:lstStyle/>
                    <a:p>
                      <a:r>
                        <a:rPr lang="en-IN"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dirty="0">
                          <a:solidFill>
                            <a:schemeClr val="tx1"/>
                          </a:solidFill>
                        </a:rPr>
                        <a:t>Piece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solidFill>
                        </a:rPr>
                        <a:t>The basic building block of the system, every piece will be placed on a spot. Piece class is an abstract class. The extended classes (Pawn, King, Queen, Rook, Knight, Bishop) implements the abstracted operations.</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31004"/>
                  </a:ext>
                </a:extLst>
              </a:tr>
              <a:tr h="628932">
                <a:tc>
                  <a:txBody>
                    <a:bodyPr/>
                    <a:lstStyle/>
                    <a:p>
                      <a:r>
                        <a:rPr lang="en-IN"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dirty="0">
                          <a:solidFill>
                            <a:schemeClr val="tx1"/>
                          </a:solidFill>
                        </a:rPr>
                        <a:t>Board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solidFill>
                        </a:rPr>
                        <a:t>Board is an 8×8 set of boxes containing all active chess pieces. The Board class is used to represent a chess board.</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4573583"/>
                  </a:ext>
                </a:extLst>
              </a:tr>
              <a:tr h="628932">
                <a:tc>
                  <a:txBody>
                    <a:bodyPr/>
                    <a:lstStyle/>
                    <a:p>
                      <a:r>
                        <a:rPr lang="en-IN"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dirty="0">
                          <a:solidFill>
                            <a:schemeClr val="tx1"/>
                          </a:solidFill>
                        </a:rPr>
                        <a:t>Player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dirty="0">
                          <a:solidFill>
                            <a:schemeClr val="tx1"/>
                          </a:solidFill>
                        </a:rPr>
                        <a:t>Player class represents one of the participants playing the game. It can be a human or a computer</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23676922"/>
                  </a:ext>
                </a:extLst>
              </a:tr>
              <a:tr h="628932">
                <a:tc>
                  <a:txBody>
                    <a:bodyPr/>
                    <a:lstStyle/>
                    <a:p>
                      <a:r>
                        <a:rPr lang="en-IN"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dirty="0">
                          <a:solidFill>
                            <a:schemeClr val="tx1"/>
                          </a:solidFill>
                        </a:rPr>
                        <a:t>Move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dirty="0">
                          <a:solidFill>
                            <a:schemeClr val="tx1"/>
                          </a:solidFill>
                        </a:rPr>
                        <a:t>Represents a game move, containing the starting and ending spot. The move class will also keep track of the player who made the move.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63912237"/>
                  </a:ext>
                </a:extLst>
              </a:tr>
              <a:tr h="628932">
                <a:tc>
                  <a:txBody>
                    <a:bodyPr/>
                    <a:lstStyle/>
                    <a:p>
                      <a:r>
                        <a:rPr lang="en-IN"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dirty="0">
                          <a:solidFill>
                            <a:schemeClr val="tx1"/>
                          </a:solidFill>
                        </a:rPr>
                        <a:t>Game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IN" dirty="0">
                          <a:solidFill>
                            <a:schemeClr val="tx1"/>
                          </a:solidFill>
                        </a:rPr>
                        <a:t>This class controls the flow of a game. It keeps track of all the game moves, which player has the current turn, and the final result of the game.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5308402"/>
                  </a:ext>
                </a:extLst>
              </a:tr>
            </a:tbl>
          </a:graphicData>
        </a:graphic>
      </p:graphicFrame>
    </p:spTree>
    <p:extLst>
      <p:ext uri="{BB962C8B-B14F-4D97-AF65-F5344CB8AC3E}">
        <p14:creationId xmlns:p14="http://schemas.microsoft.com/office/powerpoint/2010/main" val="155335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40"/>
            <a:ext cx="10515600" cy="950108"/>
          </a:xfrm>
          <a:noFill/>
        </p:spPr>
        <p:style>
          <a:lnRef idx="3">
            <a:schemeClr val="lt1"/>
          </a:lnRef>
          <a:fillRef idx="1">
            <a:schemeClr val="accent4"/>
          </a:fillRef>
          <a:effectRef idx="1">
            <a:schemeClr val="accent4"/>
          </a:effectRef>
          <a:fontRef idx="minor">
            <a:schemeClr val="lt1"/>
          </a:fontRef>
        </p:style>
        <p:txBody>
          <a:bodyPr>
            <a:normAutofit/>
          </a:bodyPr>
          <a:lstStyle/>
          <a:p>
            <a:pPr algn="l"/>
            <a:r>
              <a:rPr kumimoji="0" lang="en-US" b="1" i="0" u="none" strike="noStrike" kern="1200" cap="none" spc="0" normalizeH="0" baseline="0" noProof="0">
                <a:ln>
                  <a:noFill/>
                </a:ln>
                <a:solidFill>
                  <a:prstClr val="black"/>
                </a:solidFill>
                <a:effectLst/>
                <a:uLnTx/>
                <a:uFillTx/>
                <a:latin typeface="Times New Roman"/>
                <a:ea typeface="+mj-ea"/>
                <a:cs typeface="+mj-cs"/>
              </a:rPr>
              <a:t>State Transition Diagram :</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21" name="Date Placeholder 3"/>
          <p:cNvSpPr>
            <a:spLocks noGrp="1"/>
          </p:cNvSpPr>
          <p:nvPr>
            <p:ph type="dt" sz="half" idx="10"/>
          </p:nvPr>
        </p:nvSpPr>
        <p:spPr>
          <a:xfrm>
            <a:off x="838200" y="6453846"/>
            <a:ext cx="2743200" cy="365125"/>
          </a:xfrm>
        </p:spPr>
        <p:txBody>
          <a:bodyPr/>
          <a:lstStyle/>
          <a:p>
            <a:fld id="{17D8DC8D-F771-4392-B118-C220E83B2BDC}" type="datetime1">
              <a:rPr lang="en-US" smtClean="0"/>
              <a:t>1/22/2022</a:t>
            </a:fld>
            <a:endParaRPr lang="en-US" dirty="0"/>
          </a:p>
        </p:txBody>
      </p:sp>
      <p:sp>
        <p:nvSpPr>
          <p:cNvPr id="22" name="Footer Placeholder 4"/>
          <p:cNvSpPr>
            <a:spLocks noGrp="1"/>
          </p:cNvSpPr>
          <p:nvPr>
            <p:ph type="ftr" sz="quarter" idx="11"/>
          </p:nvPr>
        </p:nvSpPr>
        <p:spPr>
          <a:xfrm>
            <a:off x="4038600" y="6453846"/>
            <a:ext cx="4114800" cy="365125"/>
          </a:xfrm>
        </p:spPr>
        <p:txBody>
          <a:bodyPr/>
          <a:lstStyle/>
          <a:p>
            <a:r>
              <a:rPr lang="en-US"/>
              <a:t>Indira College of Engineering Management, Parandwadi</a:t>
            </a:r>
          </a:p>
        </p:txBody>
      </p:sp>
      <p:sp>
        <p:nvSpPr>
          <p:cNvPr id="23" name="Slide Number Placeholder 5"/>
          <p:cNvSpPr>
            <a:spLocks noGrp="1"/>
          </p:cNvSpPr>
          <p:nvPr>
            <p:ph type="sldNum" sz="quarter" idx="12"/>
          </p:nvPr>
        </p:nvSpPr>
        <p:spPr>
          <a:xfrm>
            <a:off x="8610600" y="6453846"/>
            <a:ext cx="2743200" cy="365125"/>
          </a:xfrm>
        </p:spPr>
        <p:txBody>
          <a:bodyPr/>
          <a:lstStyle/>
          <a:p>
            <a:fld id="{ACB160E8-E870-46BA-8C3F-B490E99DB9E1}" type="slidenum">
              <a:rPr lang="en-US" smtClean="0"/>
              <a:t>9</a:t>
            </a:fld>
            <a:endParaRPr lang="en-US"/>
          </a:p>
        </p:txBody>
      </p:sp>
      <p:pic>
        <p:nvPicPr>
          <p:cNvPr id="5" name="Picture 4" descr="Diagram&#10;&#10;Description automatically generated">
            <a:extLst>
              <a:ext uri="{FF2B5EF4-FFF2-40B4-BE49-F238E27FC236}">
                <a16:creationId xmlns:a16="http://schemas.microsoft.com/office/drawing/2014/main" id="{F2CC6F0A-C7CF-44F3-870C-8AD3D7BEC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239" y="1237943"/>
            <a:ext cx="10267138" cy="4848957"/>
          </a:xfrm>
          <a:prstGeom prst="rect">
            <a:avLst/>
          </a:prstGeom>
        </p:spPr>
      </p:pic>
    </p:spTree>
    <p:extLst>
      <p:ext uri="{BB962C8B-B14F-4D97-AF65-F5344CB8AC3E}">
        <p14:creationId xmlns:p14="http://schemas.microsoft.com/office/powerpoint/2010/main" val="427027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CEM">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1264</TotalTime>
  <Words>1569</Words>
  <Application>Microsoft Office PowerPoint</Application>
  <PresentationFormat>Widescreen</PresentationFormat>
  <Paragraphs>417</Paragraphs>
  <Slides>23</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Times New Roman</vt:lpstr>
      <vt:lpstr>Office Theme</vt:lpstr>
      <vt:lpstr>Chess Neural Network AI</vt:lpstr>
      <vt:lpstr>Agenda</vt:lpstr>
      <vt:lpstr>Aim</vt:lpstr>
      <vt:lpstr>Motivation</vt:lpstr>
      <vt:lpstr>Objectives</vt:lpstr>
      <vt:lpstr>Proposed System</vt:lpstr>
      <vt:lpstr>S/W development process model used </vt:lpstr>
      <vt:lpstr>Responsibilities of Classes and Objects identified in the project </vt:lpstr>
      <vt:lpstr>State Transition Diagram :</vt:lpstr>
      <vt:lpstr>Interface and Functional Dependencies between Modules</vt:lpstr>
      <vt:lpstr>Dependancy</vt:lpstr>
      <vt:lpstr>Mathematical Model</vt:lpstr>
      <vt:lpstr>Mathematical Model</vt:lpstr>
      <vt:lpstr>Algorithms</vt:lpstr>
      <vt:lpstr>Algorithms</vt:lpstr>
      <vt:lpstr>Algorithms</vt:lpstr>
      <vt:lpstr>Algorithms</vt:lpstr>
      <vt:lpstr>Algorithms</vt:lpstr>
      <vt:lpstr>Project Implementation</vt:lpstr>
      <vt:lpstr>PowerPoint Presentation</vt:lpstr>
      <vt:lpstr>Conclusion</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Rohan Mandhare</cp:lastModifiedBy>
  <cp:revision>400</cp:revision>
  <cp:lastPrinted>2017-09-01T05:20:00Z</cp:lastPrinted>
  <dcterms:created xsi:type="dcterms:W3CDTF">2016-08-04T06:06:00Z</dcterms:created>
  <dcterms:modified xsi:type="dcterms:W3CDTF">2022-01-22T07:17:04Z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0x0101001336ED0A6AABD1418D96B475C1E041AA</vt:lpwstr>
  </property>
  <property fmtid="{D5CDD505-2E9C-101B-9397-08002B2CF9AE}" pid="3" name="KSOProductBuildVer">
    <vt:lpwstr>1033-10.2.0.7636</vt:lpwstr>
  </property>
</Properties>
</file>